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55"/>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70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704" r:id="rId30"/>
    <p:sldId id="1234" r:id="rId31"/>
    <p:sldId id="1445" r:id="rId32"/>
    <p:sldId id="1446" r:id="rId33"/>
    <p:sldId id="1451" r:id="rId34"/>
    <p:sldId id="1452" r:id="rId35"/>
    <p:sldId id="1344" r:id="rId36"/>
    <p:sldId id="1593" r:id="rId37"/>
    <p:sldId id="1122" r:id="rId38"/>
    <p:sldId id="599" r:id="rId39"/>
    <p:sldId id="271" r:id="rId40"/>
    <p:sldId id="328" r:id="rId41"/>
    <p:sldId id="1564" r:id="rId42"/>
    <p:sldId id="1657" r:id="rId43"/>
    <p:sldId id="1648" r:id="rId44"/>
    <p:sldId id="315" r:id="rId45"/>
    <p:sldId id="314" r:id="rId46"/>
    <p:sldId id="600" r:id="rId47"/>
    <p:sldId id="1544" r:id="rId48"/>
    <p:sldId id="692" r:id="rId49"/>
    <p:sldId id="319" r:id="rId50"/>
    <p:sldId id="601" r:id="rId51"/>
    <p:sldId id="500" r:id="rId52"/>
    <p:sldId id="321" r:id="rId53"/>
    <p:sldId id="1286" r:id="rId54"/>
    <p:sldId id="901" r:id="rId55"/>
    <p:sldId id="1566" r:id="rId56"/>
    <p:sldId id="1487" r:id="rId57"/>
    <p:sldId id="1278" r:id="rId58"/>
    <p:sldId id="1351" r:id="rId59"/>
    <p:sldId id="603" r:id="rId60"/>
    <p:sldId id="499" r:id="rId61"/>
    <p:sldId id="604" r:id="rId62"/>
    <p:sldId id="489" r:id="rId63"/>
    <p:sldId id="1483" r:id="rId64"/>
    <p:sldId id="1568" r:id="rId65"/>
    <p:sldId id="1484" r:id="rId66"/>
    <p:sldId id="1284" r:id="rId67"/>
    <p:sldId id="1579" r:id="rId68"/>
    <p:sldId id="1705" r:id="rId69"/>
    <p:sldId id="1581" r:id="rId70"/>
    <p:sldId id="1582" r:id="rId71"/>
    <p:sldId id="1706" r:id="rId72"/>
    <p:sldId id="1098" r:id="rId73"/>
    <p:sldId id="536" r:id="rId74"/>
    <p:sldId id="535" r:id="rId75"/>
    <p:sldId id="537" r:id="rId76"/>
    <p:sldId id="606" r:id="rId77"/>
    <p:sldId id="1571" r:id="rId78"/>
    <p:sldId id="883" r:id="rId79"/>
    <p:sldId id="898" r:id="rId80"/>
    <p:sldId id="900" r:id="rId81"/>
    <p:sldId id="1236" r:id="rId82"/>
    <p:sldId id="842" r:id="rId83"/>
    <p:sldId id="1354" r:id="rId84"/>
    <p:sldId id="1171" r:id="rId85"/>
    <p:sldId id="1192" r:id="rId86"/>
    <p:sldId id="1237" r:id="rId87"/>
    <p:sldId id="843" r:id="rId88"/>
    <p:sldId id="1366" r:id="rId89"/>
    <p:sldId id="1172" r:id="rId90"/>
    <p:sldId id="1193" r:id="rId91"/>
    <p:sldId id="1238" r:id="rId92"/>
    <p:sldId id="844" r:id="rId93"/>
    <p:sldId id="1239" r:id="rId94"/>
    <p:sldId id="845" r:id="rId95"/>
    <p:sldId id="1173" r:id="rId96"/>
    <p:sldId id="1546" r:id="rId97"/>
    <p:sldId id="1573" r:id="rId98"/>
    <p:sldId id="1587" r:id="rId99"/>
    <p:sldId id="1575" r:id="rId100"/>
    <p:sldId id="958" r:id="rId101"/>
    <p:sldId id="959" r:id="rId102"/>
    <p:sldId id="960" r:id="rId103"/>
    <p:sldId id="971" r:id="rId104"/>
    <p:sldId id="961" r:id="rId105"/>
    <p:sldId id="962" r:id="rId106"/>
    <p:sldId id="966" r:id="rId107"/>
    <p:sldId id="967" r:id="rId108"/>
    <p:sldId id="963" r:id="rId109"/>
    <p:sldId id="970" r:id="rId110"/>
    <p:sldId id="972" r:id="rId111"/>
    <p:sldId id="1559" r:id="rId112"/>
    <p:sldId id="1560" r:id="rId113"/>
    <p:sldId id="1561" r:id="rId114"/>
    <p:sldId id="973" r:id="rId115"/>
    <p:sldId id="974" r:id="rId116"/>
    <p:sldId id="1490" r:id="rId117"/>
    <p:sldId id="590" r:id="rId118"/>
    <p:sldId id="490" r:id="rId119"/>
    <p:sldId id="491" r:id="rId120"/>
    <p:sldId id="1661" r:id="rId121"/>
    <p:sldId id="492" r:id="rId122"/>
    <p:sldId id="1655" r:id="rId123"/>
    <p:sldId id="493" r:id="rId124"/>
    <p:sldId id="495" r:id="rId125"/>
    <p:sldId id="1454" r:id="rId126"/>
    <p:sldId id="1658" r:id="rId127"/>
    <p:sldId id="1174" r:id="rId128"/>
    <p:sldId id="1175" r:id="rId129"/>
    <p:sldId id="1176" r:id="rId130"/>
    <p:sldId id="1551" r:id="rId131"/>
    <p:sldId id="1553" r:id="rId132"/>
    <p:sldId id="1496" r:id="rId133"/>
    <p:sldId id="1049" r:id="rId134"/>
    <p:sldId id="1050" r:id="rId135"/>
    <p:sldId id="1051" r:id="rId136"/>
    <p:sldId id="1089" r:id="rId137"/>
    <p:sldId id="1052" r:id="rId138"/>
    <p:sldId id="1090" r:id="rId139"/>
    <p:sldId id="1660" r:id="rId140"/>
    <p:sldId id="1243" r:id="rId141"/>
    <p:sldId id="1091" r:id="rId142"/>
    <p:sldId id="1055" r:id="rId143"/>
    <p:sldId id="1056" r:id="rId144"/>
    <p:sldId id="1057" r:id="rId145"/>
    <p:sldId id="1058" r:id="rId146"/>
    <p:sldId id="267" r:id="rId147"/>
    <p:sldId id="272" r:id="rId148"/>
    <p:sldId id="273" r:id="rId149"/>
    <p:sldId id="1178" r:id="rId150"/>
    <p:sldId id="580" r:id="rId151"/>
    <p:sldId id="620" r:id="rId152"/>
    <p:sldId id="1041" r:id="rId153"/>
    <p:sldId id="1040" r:id="rId154"/>
    <p:sldId id="621" r:id="rId155"/>
    <p:sldId id="796" r:id="rId156"/>
    <p:sldId id="849" r:id="rId157"/>
    <p:sldId id="800" r:id="rId158"/>
    <p:sldId id="931" r:id="rId159"/>
    <p:sldId id="985" r:id="rId160"/>
    <p:sldId id="615" r:id="rId161"/>
    <p:sldId id="506" r:id="rId162"/>
    <p:sldId id="803" r:id="rId163"/>
    <p:sldId id="804" r:id="rId164"/>
    <p:sldId id="791" r:id="rId165"/>
    <p:sldId id="793" r:id="rId166"/>
    <p:sldId id="794" r:id="rId167"/>
    <p:sldId id="795" r:id="rId168"/>
    <p:sldId id="616" r:id="rId169"/>
    <p:sldId id="505" r:id="rId170"/>
    <p:sldId id="513" r:id="rId171"/>
    <p:sldId id="1017" r:id="rId172"/>
    <p:sldId id="1009" r:id="rId173"/>
    <p:sldId id="1010" r:id="rId174"/>
    <p:sldId id="618" r:id="rId175"/>
    <p:sldId id="619" r:id="rId176"/>
    <p:sldId id="617" r:id="rId177"/>
    <p:sldId id="502" r:id="rId178"/>
    <p:sldId id="503" r:id="rId179"/>
    <p:sldId id="699" r:id="rId180"/>
    <p:sldId id="504" r:id="rId181"/>
    <p:sldId id="700" r:id="rId182"/>
    <p:sldId id="679" r:id="rId183"/>
    <p:sldId id="940" r:id="rId184"/>
    <p:sldId id="942" r:id="rId185"/>
    <p:sldId id="677" r:id="rId186"/>
    <p:sldId id="678" r:id="rId187"/>
    <p:sldId id="680" r:id="rId188"/>
    <p:sldId id="285" r:id="rId189"/>
    <p:sldId id="286" r:id="rId190"/>
    <p:sldId id="1406" r:id="rId191"/>
    <p:sldId id="1409" r:id="rId192"/>
    <p:sldId id="1287" r:id="rId193"/>
    <p:sldId id="290" r:id="rId194"/>
    <p:sldId id="1707" r:id="rId195"/>
    <p:sldId id="1584" r:id="rId196"/>
    <p:sldId id="1461" r:id="rId197"/>
    <p:sldId id="1577" r:id="rId198"/>
    <p:sldId id="1735" r:id="rId199"/>
    <p:sldId id="673" r:id="rId200"/>
    <p:sldId id="1708" r:id="rId201"/>
    <p:sldId id="1541" r:id="rId202"/>
    <p:sldId id="1542" r:id="rId203"/>
    <p:sldId id="1149" r:id="rId204"/>
    <p:sldId id="1288" r:id="rId205"/>
    <p:sldId id="1464" r:id="rId206"/>
    <p:sldId id="1126" r:id="rId207"/>
    <p:sldId id="1497" r:id="rId208"/>
    <p:sldId id="379" r:id="rId209"/>
    <p:sldId id="953" r:id="rId210"/>
    <p:sldId id="373" r:id="rId211"/>
    <p:sldId id="1508" r:id="rId212"/>
    <p:sldId id="1509" r:id="rId213"/>
    <p:sldId id="1536" r:id="rId214"/>
    <p:sldId id="1537" r:id="rId215"/>
    <p:sldId id="1018" r:id="rId216"/>
    <p:sldId id="1019" r:id="rId217"/>
    <p:sldId id="1020" r:id="rId218"/>
    <p:sldId id="640" r:id="rId219"/>
    <p:sldId id="641" r:id="rId220"/>
    <p:sldId id="1474" r:id="rId221"/>
    <p:sldId id="1475" r:id="rId222"/>
    <p:sldId id="1476" r:id="rId223"/>
    <p:sldId id="1477" r:id="rId224"/>
    <p:sldId id="1478" r:id="rId225"/>
    <p:sldId id="1494" r:id="rId226"/>
    <p:sldId id="1479" r:id="rId227"/>
    <p:sldId id="1480" r:id="rId228"/>
    <p:sldId id="1481" r:id="rId229"/>
    <p:sldId id="386" r:id="rId230"/>
    <p:sldId id="1498" r:id="rId231"/>
    <p:sldId id="654" r:id="rId232"/>
    <p:sldId id="397" r:id="rId233"/>
    <p:sldId id="1499" r:id="rId234"/>
    <p:sldId id="657" r:id="rId235"/>
    <p:sldId id="851" r:id="rId236"/>
    <p:sldId id="1709" r:id="rId237"/>
    <p:sldId id="1205" r:id="rId238"/>
    <p:sldId id="914" r:id="rId239"/>
    <p:sldId id="852" r:id="rId240"/>
    <p:sldId id="1245" r:id="rId241"/>
    <p:sldId id="1156" r:id="rId242"/>
    <p:sldId id="1694" r:id="rId243"/>
    <p:sldId id="1695" r:id="rId244"/>
    <p:sldId id="1696" r:id="rId245"/>
    <p:sldId id="1693" r:id="rId246"/>
    <p:sldId id="1727" r:id="rId247"/>
    <p:sldId id="1729" r:id="rId248"/>
    <p:sldId id="1728" r:id="rId249"/>
    <p:sldId id="1465" r:id="rId250"/>
    <p:sldId id="1466" r:id="rId251"/>
    <p:sldId id="1710" r:id="rId252"/>
    <p:sldId id="1395" r:id="rId253"/>
    <p:sldId id="1401" r:id="rId254"/>
    <p:sldId id="1402" r:id="rId255"/>
    <p:sldId id="1244" r:id="rId256"/>
    <p:sldId id="1285" r:id="rId257"/>
    <p:sldId id="1159" r:id="rId258"/>
    <p:sldId id="686" r:id="rId259"/>
    <p:sldId id="1207" r:id="rId260"/>
    <p:sldId id="1356" r:id="rId261"/>
    <p:sldId id="1357" r:id="rId262"/>
    <p:sldId id="1738" r:id="rId263"/>
    <p:sldId id="1585" r:id="rId264"/>
    <p:sldId id="1421" r:id="rId265"/>
    <p:sldId id="1130" r:id="rId266"/>
    <p:sldId id="1203" r:id="rId267"/>
    <p:sldId id="1263" r:id="rId268"/>
    <p:sldId id="1265" r:id="rId269"/>
    <p:sldId id="305" r:id="rId270"/>
    <p:sldId id="1266" r:id="rId271"/>
    <p:sldId id="306" r:id="rId272"/>
    <p:sldId id="308" r:id="rId273"/>
    <p:sldId id="1131" r:id="rId274"/>
    <p:sldId id="1267" r:id="rId275"/>
    <p:sldId id="1132" r:id="rId276"/>
    <p:sldId id="1268" r:id="rId277"/>
    <p:sldId id="1133" r:id="rId278"/>
    <p:sldId id="313" r:id="rId279"/>
    <p:sldId id="1204" r:id="rId280"/>
    <p:sldId id="1134" r:id="rId281"/>
    <p:sldId id="1242" r:id="rId282"/>
    <p:sldId id="1289" r:id="rId283"/>
    <p:sldId id="1135" r:id="rId284"/>
    <p:sldId id="1136" r:id="rId285"/>
    <p:sldId id="1209" r:id="rId286"/>
    <p:sldId id="1269" r:id="rId287"/>
    <p:sldId id="1137" r:id="rId288"/>
    <p:sldId id="1270" r:id="rId289"/>
    <p:sldId id="1138" r:id="rId290"/>
    <p:sldId id="1139" r:id="rId291"/>
    <p:sldId id="1140" r:id="rId292"/>
    <p:sldId id="1078" r:id="rId293"/>
    <p:sldId id="1141" r:id="rId294"/>
    <p:sldId id="1142" r:id="rId295"/>
    <p:sldId id="1143" r:id="rId296"/>
    <p:sldId id="1388" r:id="rId297"/>
    <p:sldId id="1154" r:id="rId298"/>
    <p:sldId id="1144" r:id="rId299"/>
    <p:sldId id="1155" r:id="rId300"/>
    <p:sldId id="1145" r:id="rId301"/>
    <p:sldId id="1146" r:id="rId302"/>
    <p:sldId id="1147" r:id="rId303"/>
    <p:sldId id="1061" r:id="rId304"/>
    <p:sldId id="1062" r:id="rId305"/>
    <p:sldId id="1063" r:id="rId306"/>
    <p:sldId id="1253" r:id="rId307"/>
    <p:sldId id="1254" r:id="rId308"/>
    <p:sldId id="1255" r:id="rId309"/>
    <p:sldId id="1256" r:id="rId310"/>
    <p:sldId id="1500" r:id="rId311"/>
    <p:sldId id="1501" r:id="rId312"/>
    <p:sldId id="1257" r:id="rId313"/>
    <p:sldId id="1258" r:id="rId314"/>
    <p:sldId id="1259" r:id="rId315"/>
    <p:sldId id="1260" r:id="rId316"/>
    <p:sldId id="1261" r:id="rId317"/>
    <p:sldId id="1170" r:id="rId318"/>
    <p:sldId id="1064" r:id="rId319"/>
    <p:sldId id="1065" r:id="rId320"/>
    <p:sldId id="1447" r:id="rId321"/>
    <p:sldId id="1515" r:id="rId322"/>
    <p:sldId id="1516" r:id="rId323"/>
    <p:sldId id="1517" r:id="rId324"/>
    <p:sldId id="1518" r:id="rId325"/>
    <p:sldId id="1519" r:id="rId326"/>
    <p:sldId id="1392" r:id="rId327"/>
    <p:sldId id="1520" r:id="rId328"/>
    <p:sldId id="1521" r:id="rId329"/>
    <p:sldId id="1522" r:id="rId330"/>
    <p:sldId id="1633" r:id="rId331"/>
    <p:sldId id="1523" r:id="rId332"/>
    <p:sldId id="360" r:id="rId333"/>
    <p:sldId id="801" r:id="rId334"/>
    <p:sldId id="1262" r:id="rId335"/>
    <p:sldId id="362" r:id="rId336"/>
    <p:sldId id="507" r:id="rId337"/>
    <p:sldId id="591" r:id="rId338"/>
    <p:sldId id="385" r:id="rId339"/>
    <p:sldId id="1125" r:id="rId340"/>
    <p:sldId id="387" r:id="rId341"/>
    <p:sldId id="388" r:id="rId342"/>
    <p:sldId id="527" r:id="rId343"/>
    <p:sldId id="529" r:id="rId344"/>
    <p:sldId id="1737" r:id="rId345"/>
    <p:sldId id="393" r:id="rId346"/>
    <p:sldId id="395" r:id="rId347"/>
    <p:sldId id="947" r:id="rId348"/>
    <p:sldId id="1586" r:id="rId349"/>
    <p:sldId id="702" r:id="rId350"/>
    <p:sldId id="531" r:id="rId351"/>
    <p:sldId id="1362" r:id="rId352"/>
    <p:sldId id="1363" r:id="rId353"/>
    <p:sldId id="949" r:id="rId354"/>
    <p:sldId id="950" r:id="rId355"/>
    <p:sldId id="853" r:id="rId356"/>
    <p:sldId id="1102" r:id="rId357"/>
    <p:sldId id="816" r:id="rId358"/>
    <p:sldId id="414" r:id="rId359"/>
    <p:sldId id="545" r:id="rId360"/>
    <p:sldId id="533" r:id="rId361"/>
    <p:sldId id="534" r:id="rId362"/>
    <p:sldId id="542" r:id="rId363"/>
    <p:sldId id="1691" r:id="rId364"/>
    <p:sldId id="1692" r:id="rId365"/>
    <p:sldId id="543" r:id="rId366"/>
    <p:sldId id="1361" r:id="rId367"/>
    <p:sldId id="544" r:id="rId368"/>
    <p:sldId id="1295" r:id="rId369"/>
    <p:sldId id="546" r:id="rId370"/>
    <p:sldId id="522" r:id="rId371"/>
    <p:sldId id="523" r:id="rId372"/>
    <p:sldId id="809" r:id="rId373"/>
    <p:sldId id="526" r:id="rId374"/>
    <p:sldId id="1387" r:id="rId375"/>
    <p:sldId id="524" r:id="rId376"/>
    <p:sldId id="548" r:id="rId377"/>
    <p:sldId id="646" r:id="rId378"/>
    <p:sldId id="647" r:id="rId379"/>
    <p:sldId id="773" r:id="rId380"/>
    <p:sldId id="772" r:id="rId381"/>
    <p:sldId id="549" r:id="rId382"/>
    <p:sldId id="550" r:id="rId383"/>
    <p:sldId id="547" r:id="rId384"/>
    <p:sldId id="515" r:id="rId385"/>
    <p:sldId id="516" r:id="rId386"/>
    <p:sldId id="517" r:id="rId387"/>
    <p:sldId id="1662" r:id="rId388"/>
    <p:sldId id="551" r:id="rId389"/>
    <p:sldId id="554" r:id="rId390"/>
    <p:sldId id="555" r:id="rId391"/>
    <p:sldId id="1386" r:id="rId392"/>
    <p:sldId id="1642" r:id="rId393"/>
    <p:sldId id="558" r:id="rId394"/>
    <p:sldId id="1467" r:id="rId395"/>
    <p:sldId id="1641" r:id="rId396"/>
    <p:sldId id="1468" r:id="rId397"/>
    <p:sldId id="1622" r:id="rId398"/>
    <p:sldId id="1419" r:id="rId399"/>
    <p:sldId id="562" r:id="rId400"/>
    <p:sldId id="563" r:id="rId401"/>
    <p:sldId id="1296" r:id="rId402"/>
    <p:sldId id="1672" r:id="rId403"/>
    <p:sldId id="1732" r:id="rId404"/>
    <p:sldId id="1673" r:id="rId405"/>
    <p:sldId id="1674" r:id="rId406"/>
    <p:sldId id="1720" r:id="rId407"/>
    <p:sldId id="1721" r:id="rId408"/>
    <p:sldId id="1726" r:id="rId409"/>
    <p:sldId id="1725" r:id="rId410"/>
    <p:sldId id="1335" r:id="rId411"/>
    <p:sldId id="1336" r:id="rId412"/>
    <p:sldId id="625" r:id="rId413"/>
    <p:sldId id="1150" r:id="rId414"/>
    <p:sldId id="1711" r:id="rId415"/>
    <p:sldId id="1240" r:id="rId416"/>
    <p:sldId id="1414" r:id="rId417"/>
    <p:sldId id="1444" r:id="rId418"/>
    <p:sldId id="1152" r:id="rId419"/>
    <p:sldId id="1153" r:id="rId420"/>
    <p:sldId id="436" r:id="rId421"/>
    <p:sldId id="402" r:id="rId422"/>
    <p:sldId id="403" r:id="rId423"/>
    <p:sldId id="404" r:id="rId424"/>
    <p:sldId id="1075" r:id="rId425"/>
    <p:sldId id="1076" r:id="rId426"/>
    <p:sldId id="1219" r:id="rId427"/>
    <p:sldId id="1730" r:id="rId428"/>
    <p:sldId id="421" r:id="rId429"/>
    <p:sldId id="564" r:id="rId430"/>
    <p:sldId id="1364" r:id="rId431"/>
    <p:sldId id="826" r:id="rId432"/>
    <p:sldId id="566" r:id="rId433"/>
    <p:sldId id="1211" r:id="rId434"/>
    <p:sldId id="1430" r:id="rId435"/>
    <p:sldId id="1460" r:id="rId436"/>
    <p:sldId id="1628" r:id="rId437"/>
    <p:sldId id="1629" r:id="rId438"/>
    <p:sldId id="1630" r:id="rId439"/>
    <p:sldId id="1631" r:id="rId440"/>
    <p:sldId id="820" r:id="rId441"/>
    <p:sldId id="821" r:id="rId442"/>
    <p:sldId id="1077" r:id="rId443"/>
    <p:sldId id="1177" r:id="rId444"/>
    <p:sldId id="798" r:id="rId445"/>
    <p:sldId id="1215" r:id="rId446"/>
    <p:sldId id="1427" r:id="rId447"/>
    <p:sldId id="1225" r:id="rId448"/>
    <p:sldId id="1212" r:id="rId449"/>
    <p:sldId id="1213" r:id="rId450"/>
    <p:sldId id="1216" r:id="rId451"/>
    <p:sldId id="1210" r:id="rId452"/>
    <p:sldId id="1151" r:id="rId453"/>
    <p:sldId id="1217" r:id="rId454"/>
    <p:sldId id="1226" r:id="rId455"/>
    <p:sldId id="443" r:id="rId456"/>
    <p:sldId id="445" r:id="rId457"/>
    <p:sldId id="446" r:id="rId458"/>
    <p:sldId id="1293" r:id="rId459"/>
    <p:sldId id="1403" r:id="rId460"/>
    <p:sldId id="1635" r:id="rId461"/>
    <p:sldId id="1670" r:id="rId462"/>
    <p:sldId id="1671" r:id="rId463"/>
    <p:sldId id="1619" r:id="rId464"/>
    <p:sldId id="1290" r:id="rId465"/>
    <p:sldId id="1636" r:id="rId466"/>
    <p:sldId id="1623" r:id="rId467"/>
    <p:sldId id="1294" r:id="rId468"/>
    <p:sldId id="1638" r:id="rId469"/>
    <p:sldId id="1283" r:id="rId470"/>
    <p:sldId id="1677" r:id="rId471"/>
    <p:sldId id="1676" r:id="rId472"/>
    <p:sldId id="1640" r:id="rId473"/>
    <p:sldId id="1510" r:id="rId474"/>
    <p:sldId id="1292" r:id="rId475"/>
    <p:sldId id="1688" r:id="rId476"/>
    <p:sldId id="1533" r:id="rId477"/>
    <p:sldId id="1718" r:id="rId478"/>
    <p:sldId id="1719" r:id="rId479"/>
    <p:sldId id="440" r:id="rId480"/>
    <p:sldId id="823" r:id="rId481"/>
    <p:sldId id="570" r:id="rId482"/>
    <p:sldId id="827" r:id="rId483"/>
    <p:sldId id="453" r:id="rId484"/>
    <p:sldId id="574" r:id="rId485"/>
    <p:sldId id="1528" r:id="rId486"/>
    <p:sldId id="838" r:id="rId487"/>
    <p:sldId id="839" r:id="rId488"/>
    <p:sldId id="1271" r:id="rId489"/>
    <p:sldId id="1059" r:id="rId490"/>
    <p:sldId id="1060" r:id="rId491"/>
    <p:sldId id="1639" r:id="rId492"/>
    <p:sldId id="1418" r:id="rId493"/>
    <p:sldId id="1558" r:id="rId494"/>
    <p:sldId id="1605" r:id="rId495"/>
    <p:sldId id="1615" r:id="rId496"/>
    <p:sldId id="1602" r:id="rId497"/>
    <p:sldId id="1616" r:id="rId498"/>
    <p:sldId id="1618" r:id="rId499"/>
    <p:sldId id="1731" r:id="rId500"/>
    <p:sldId id="576" r:id="rId501"/>
    <p:sldId id="824" r:id="rId502"/>
    <p:sldId id="577" r:id="rId503"/>
    <p:sldId id="935" r:id="rId504"/>
    <p:sldId id="371" r:id="rId505"/>
    <p:sldId id="575" r:id="rId506"/>
    <p:sldId id="1426" r:id="rId507"/>
    <p:sldId id="1165" r:id="rId508"/>
    <p:sldId id="1166" r:id="rId509"/>
    <p:sldId id="937" r:id="rId510"/>
    <p:sldId id="894" r:id="rId511"/>
    <p:sldId id="532" r:id="rId512"/>
    <p:sldId id="1167" r:id="rId513"/>
    <p:sldId id="1168" r:id="rId514"/>
    <p:sldId id="587" r:id="rId515"/>
    <p:sldId id="675" r:id="rId516"/>
    <p:sldId id="588" r:id="rId517"/>
    <p:sldId id="997" r:id="rId518"/>
    <p:sldId id="856" r:id="rId519"/>
    <p:sldId id="857" r:id="rId520"/>
    <p:sldId id="1600" r:id="rId521"/>
    <p:sldId id="1697" r:id="rId522"/>
    <p:sldId id="1646" r:id="rId523"/>
    <p:sldId id="1645" r:id="rId524"/>
    <p:sldId id="1620" r:id="rId525"/>
    <p:sldId id="1621" r:id="rId526"/>
    <p:sldId id="1612" r:id="rId527"/>
    <p:sldId id="1613" r:id="rId528"/>
    <p:sldId id="1611" r:id="rId529"/>
    <p:sldId id="1609" r:id="rId530"/>
    <p:sldId id="1637" r:id="rId531"/>
    <p:sldId id="1654" r:id="rId532"/>
    <p:sldId id="1634" r:id="rId533"/>
    <p:sldId id="706" r:id="rId534"/>
    <p:sldId id="589" r:id="rId535"/>
    <p:sldId id="998" r:id="rId536"/>
    <p:sldId id="707" r:id="rId537"/>
    <p:sldId id="815" r:id="rId538"/>
    <p:sldId id="1410" r:id="rId539"/>
    <p:sldId id="979" r:id="rId540"/>
    <p:sldId id="982" r:id="rId541"/>
    <p:sldId id="983" r:id="rId542"/>
    <p:sldId id="975" r:id="rId543"/>
    <p:sldId id="708" r:id="rId544"/>
    <p:sldId id="593" r:id="rId545"/>
    <p:sldId id="709" r:id="rId546"/>
    <p:sldId id="594" r:id="rId547"/>
    <p:sldId id="1690" r:id="rId548"/>
    <p:sldId id="710" r:id="rId549"/>
    <p:sldId id="1547" r:id="rId550"/>
    <p:sldId id="607" r:id="rId551"/>
    <p:sldId id="336" r:id="rId552"/>
    <p:sldId id="337" r:id="rId553"/>
    <p:sldId id="748" r:id="rId554"/>
    <p:sldId id="1034" r:id="rId555"/>
    <p:sldId id="508" r:id="rId556"/>
    <p:sldId id="622" r:id="rId557"/>
    <p:sldId id="1194" r:id="rId558"/>
    <p:sldId id="989" r:id="rId559"/>
    <p:sldId id="1228" r:id="rId560"/>
    <p:sldId id="987" r:id="rId561"/>
    <p:sldId id="623" r:id="rId562"/>
    <p:sldId id="1035" r:id="rId563"/>
    <p:sldId id="1514" r:id="rId564"/>
    <p:sldId id="1607" r:id="rId565"/>
    <p:sldId id="1608" r:id="rId566"/>
    <p:sldId id="1196" r:id="rId567"/>
    <p:sldId id="990" r:id="rId568"/>
    <p:sldId id="991" r:id="rId569"/>
    <p:sldId id="1224" r:id="rId570"/>
    <p:sldId id="627" r:id="rId571"/>
    <p:sldId id="628" r:id="rId572"/>
    <p:sldId id="1036" r:id="rId573"/>
    <p:sldId id="626" r:id="rId574"/>
    <p:sldId id="992" r:id="rId575"/>
    <p:sldId id="1682" r:id="rId576"/>
    <p:sldId id="1683" r:id="rId577"/>
    <p:sldId id="1037" r:id="rId578"/>
    <p:sldId id="629" r:id="rId579"/>
    <p:sldId id="1274" r:id="rId580"/>
    <p:sldId id="1038" r:id="rId581"/>
    <p:sldId id="630" r:id="rId582"/>
    <p:sldId id="1039" r:id="rId583"/>
    <p:sldId id="1082" r:id="rId584"/>
    <p:sldId id="1197" r:id="rId585"/>
    <p:sldId id="818" r:id="rId586"/>
    <p:sldId id="1081" r:id="rId587"/>
    <p:sldId id="1712" r:id="rId588"/>
    <p:sldId id="1678" r:id="rId589"/>
    <p:sldId id="993" r:id="rId590"/>
    <p:sldId id="1083" r:id="rId591"/>
    <p:sldId id="1198" r:id="rId592"/>
    <p:sldId id="913" r:id="rId593"/>
    <p:sldId id="1085" r:id="rId594"/>
    <p:sldId id="1681" r:id="rId595"/>
    <p:sldId id="1679" r:id="rId596"/>
    <p:sldId id="994" r:id="rId597"/>
    <p:sldId id="1548" r:id="rId598"/>
    <p:sldId id="1272" r:id="rId599"/>
    <p:sldId id="1538" r:id="rId600"/>
    <p:sldId id="1084" r:id="rId601"/>
    <p:sldId id="751" r:id="rId602"/>
    <p:sldId id="1632" r:id="rId603"/>
    <p:sldId id="1530" r:id="rId604"/>
    <p:sldId id="1529" r:id="rId605"/>
    <p:sldId id="1601" r:id="rId606"/>
    <p:sldId id="1689" r:id="rId607"/>
    <p:sldId id="1666" r:id="rId608"/>
    <p:sldId id="1625" r:id="rId609"/>
    <p:sldId id="1653" r:id="rId610"/>
    <p:sldId id="1644" r:id="rId611"/>
    <p:sldId id="1626" r:id="rId612"/>
    <p:sldId id="1698" r:id="rId613"/>
    <p:sldId id="1531" r:id="rId614"/>
    <p:sldId id="1532" r:id="rId615"/>
    <p:sldId id="1539" r:id="rId616"/>
    <p:sldId id="1724" r:id="rId617"/>
    <p:sldId id="352" r:id="rId618"/>
    <p:sldId id="1275" r:id="rId619"/>
    <p:sldId id="1606" r:id="rId620"/>
    <p:sldId id="633" r:id="rId621"/>
    <p:sldId id="521" r:id="rId622"/>
    <p:sldId id="1337" r:id="rId623"/>
    <p:sldId id="1669" r:id="rId624"/>
    <p:sldId id="1667" r:id="rId625"/>
    <p:sldId id="1668" r:id="rId626"/>
    <p:sldId id="1717" r:id="rId627"/>
    <p:sldId id="1610" r:id="rId628"/>
    <p:sldId id="1649" r:id="rId629"/>
    <p:sldId id="1685" r:id="rId630"/>
    <p:sldId id="1687" r:id="rId631"/>
    <p:sldId id="1686" r:id="rId632"/>
    <p:sldId id="1617" r:id="rId633"/>
    <p:sldId id="1160" r:id="rId634"/>
    <p:sldId id="1701" r:id="rId635"/>
    <p:sldId id="1651" r:id="rId636"/>
    <p:sldId id="1652" r:id="rId637"/>
    <p:sldId id="1340" r:id="rId638"/>
    <p:sldId id="1352" r:id="rId639"/>
    <p:sldId id="1650" r:id="rId640"/>
    <p:sldId id="1594" r:id="rId641"/>
    <p:sldId id="1604" r:id="rId642"/>
    <p:sldId id="1643" r:id="rId643"/>
    <p:sldId id="1595" r:id="rId644"/>
    <p:sldId id="1597" r:id="rId645"/>
    <p:sldId id="1599" r:id="rId646"/>
    <p:sldId id="1596" r:id="rId647"/>
    <p:sldId id="1603" r:id="rId648"/>
    <p:sldId id="368" r:id="rId649"/>
    <p:sldId id="636" r:id="rId650"/>
    <p:sldId id="663" r:id="rId651"/>
    <p:sldId id="664" r:id="rId652"/>
    <p:sldId id="637" r:id="rId653"/>
    <p:sldId id="638" r:id="rId654"/>
    <p:sldId id="712" r:id="rId655"/>
    <p:sldId id="713" r:id="rId656"/>
    <p:sldId id="714" r:id="rId657"/>
    <p:sldId id="836" r:id="rId658"/>
    <p:sldId id="837" r:id="rId659"/>
    <p:sldId id="342" r:id="rId660"/>
    <p:sldId id="1067" r:id="rId661"/>
    <p:sldId id="1473" r:id="rId662"/>
    <p:sldId id="1343" r:id="rId663"/>
    <p:sldId id="1068" r:id="rId664"/>
    <p:sldId id="727" r:id="rId665"/>
    <p:sldId id="1512" r:id="rId666"/>
    <p:sldId id="728" r:id="rId667"/>
    <p:sldId id="1513" r:id="rId668"/>
    <p:sldId id="781" r:id="rId669"/>
    <p:sldId id="1007" r:id="rId670"/>
    <p:sldId id="730" r:id="rId671"/>
    <p:sldId id="1264" r:id="rId672"/>
    <p:sldId id="1448" r:id="rId673"/>
    <p:sldId id="1449" r:id="rId674"/>
    <p:sldId id="1450" r:id="rId675"/>
    <p:sldId id="1157" r:id="rId676"/>
    <p:sldId id="1158" r:id="rId677"/>
    <p:sldId id="775" r:id="rId678"/>
    <p:sldId id="354" r:id="rId679"/>
    <p:sldId id="735" r:id="rId680"/>
    <p:sldId id="738" r:id="rId681"/>
    <p:sldId id="774" r:id="rId682"/>
    <p:sldId id="1549" r:id="rId683"/>
    <p:sldId id="1550" r:id="rId684"/>
    <p:sldId id="737" r:id="rId685"/>
    <p:sldId id="740" r:id="rId686"/>
    <p:sldId id="683" r:id="rId687"/>
    <p:sldId id="684" r:id="rId688"/>
    <p:sldId id="682" r:id="rId689"/>
    <p:sldId id="1405" r:id="rId690"/>
    <p:sldId id="1434" r:id="rId691"/>
    <p:sldId id="1432" r:id="rId692"/>
    <p:sldId id="1385" r:id="rId693"/>
    <p:sldId id="1433" r:id="rId694"/>
    <p:sldId id="1438" r:id="rId695"/>
    <p:sldId id="1439" r:id="rId696"/>
    <p:sldId id="1440" r:id="rId697"/>
    <p:sldId id="1431" r:id="rId698"/>
    <p:sldId id="1436" r:id="rId699"/>
    <p:sldId id="968" r:id="rId700"/>
    <p:sldId id="969" r:id="rId701"/>
    <p:sldId id="609" r:id="rId702"/>
    <p:sldId id="610" r:id="rId703"/>
    <p:sldId id="703" r:id="rId704"/>
    <p:sldId id="611" r:id="rId705"/>
    <p:sldId id="612" r:id="rId706"/>
    <p:sldId id="704" r:id="rId707"/>
    <p:sldId id="613" r:id="rId708"/>
    <p:sldId id="705" r:id="rId709"/>
    <p:sldId id="614" r:id="rId710"/>
    <p:sldId id="1045" r:id="rId711"/>
    <p:sldId id="1382" r:id="rId712"/>
    <p:sldId id="1492" r:id="rId713"/>
    <p:sldId id="1723" r:id="rId714"/>
    <p:sldId id="986" r:id="rId715"/>
    <p:sldId id="427" r:id="rId716"/>
    <p:sldId id="689" r:id="rId717"/>
    <p:sldId id="731" r:id="rId718"/>
    <p:sldId id="732" r:id="rId719"/>
    <p:sldId id="758" r:id="rId720"/>
    <p:sldId id="759" r:id="rId721"/>
    <p:sldId id="1417" r:id="rId722"/>
    <p:sldId id="916" r:id="rId723"/>
    <p:sldId id="917" r:id="rId724"/>
    <p:sldId id="840" r:id="rId725"/>
    <p:sldId id="841" r:id="rId726"/>
    <p:sldId id="939" r:id="rId727"/>
    <p:sldId id="766" r:id="rId728"/>
    <p:sldId id="767" r:id="rId729"/>
    <p:sldId id="776" r:id="rId730"/>
    <p:sldId id="752" r:id="rId731"/>
    <p:sldId id="753" r:id="rId732"/>
    <p:sldId id="764" r:id="rId733"/>
    <p:sldId id="1507" r:id="rId734"/>
    <p:sldId id="765" r:id="rId735"/>
    <p:sldId id="1472" r:id="rId736"/>
    <p:sldId id="874" r:id="rId737"/>
    <p:sldId id="946" r:id="rId738"/>
    <p:sldId id="943" r:id="rId739"/>
    <p:sldId id="755" r:id="rId740"/>
    <p:sldId id="754" r:id="rId741"/>
    <p:sldId id="670" r:id="rId742"/>
    <p:sldId id="1347" r:id="rId743"/>
    <p:sldId id="777" r:id="rId744"/>
    <p:sldId id="762" r:id="rId745"/>
    <p:sldId id="763" r:id="rId746"/>
    <p:sldId id="769" r:id="rId747"/>
    <p:sldId id="1398" r:id="rId748"/>
    <p:sldId id="770" r:id="rId749"/>
    <p:sldId id="873" r:id="rId750"/>
    <p:sldId id="1527" r:id="rId751"/>
    <p:sldId id="1664" r:id="rId752"/>
    <p:sldId id="1713" r:id="rId753"/>
    <p:sldId id="1714" r:id="rId754"/>
    <p:sldId id="875" r:id="rId755"/>
    <p:sldId id="1469" r:id="rId756"/>
    <p:sldId id="1556" r:id="rId757"/>
    <p:sldId id="1412" r:id="rId758"/>
    <p:sldId id="583" r:id="rId759"/>
    <p:sldId id="584" r:id="rId760"/>
    <p:sldId id="585" r:id="rId761"/>
    <p:sldId id="1069" r:id="rId762"/>
    <p:sldId id="1442" r:id="rId763"/>
    <p:sldId id="1715" r:id="rId764"/>
    <p:sldId id="1716" r:id="rId765"/>
    <p:sldId id="952" r:id="rId766"/>
    <p:sldId id="1555" r:id="rId767"/>
    <p:sldId id="1554" r:id="rId768"/>
    <p:sldId id="1348" r:id="rId769"/>
    <p:sldId id="1524" r:id="rId770"/>
    <p:sldId id="1349" r:id="rId771"/>
    <p:sldId id="1396" r:id="rId772"/>
    <p:sldId id="1397" r:id="rId773"/>
    <p:sldId id="1350" r:id="rId774"/>
    <p:sldId id="761" r:id="rId775"/>
    <p:sldId id="1404" r:id="rId776"/>
    <p:sldId id="861" r:id="rId777"/>
    <p:sldId id="862" r:id="rId778"/>
    <p:sldId id="756" r:id="rId779"/>
    <p:sldId id="1506" r:id="rId780"/>
    <p:sldId id="771" r:id="rId781"/>
    <p:sldId id="876" r:id="rId782"/>
    <p:sldId id="1471" r:id="rId783"/>
    <p:sldId id="1393" r:id="rId784"/>
    <p:sldId id="1389" r:id="rId785"/>
    <p:sldId id="1457" r:id="rId786"/>
    <p:sldId id="1458" r:id="rId787"/>
    <p:sldId id="1459" r:id="rId788"/>
    <p:sldId id="1505" r:id="rId789"/>
    <p:sldId id="1428" r:id="rId790"/>
    <p:sldId id="1665" r:id="rId791"/>
    <p:sldId id="778" r:id="rId792"/>
    <p:sldId id="779" r:id="rId793"/>
    <p:sldId id="834" r:id="rId794"/>
    <p:sldId id="780" r:id="rId795"/>
    <p:sldId id="833" r:id="rId796"/>
    <p:sldId id="783" r:id="rId797"/>
    <p:sldId id="880" r:id="rId798"/>
    <p:sldId id="881" r:id="rId799"/>
    <p:sldId id="879" r:id="rId800"/>
    <p:sldId id="866" r:id="rId801"/>
    <p:sldId id="1341" r:id="rId802"/>
    <p:sldId id="1390" r:id="rId803"/>
    <p:sldId id="1391" r:id="rId804"/>
    <p:sldId id="878" r:id="rId805"/>
    <p:sldId id="867" r:id="rId806"/>
    <p:sldId id="868" r:id="rId807"/>
    <p:sldId id="870" r:id="rId808"/>
    <p:sldId id="1241" r:id="rId809"/>
    <p:sldId id="1411" r:id="rId810"/>
    <p:sldId id="869" r:id="rId811"/>
    <p:sldId id="1342" r:id="rId812"/>
    <p:sldId id="1367" r:id="rId813"/>
    <p:sldId id="1377" r:id="rId814"/>
    <p:sldId id="1379" r:id="rId815"/>
    <p:sldId id="1368" r:id="rId816"/>
    <p:sldId id="1369" r:id="rId817"/>
    <p:sldId id="1380" r:id="rId818"/>
    <p:sldId id="1381" r:id="rId819"/>
    <p:sldId id="1370" r:id="rId820"/>
    <p:sldId id="1371" r:id="rId821"/>
    <p:sldId id="1372" r:id="rId822"/>
    <p:sldId id="1373" r:id="rId823"/>
    <p:sldId id="1374" r:id="rId824"/>
    <p:sldId id="1375" r:id="rId825"/>
    <p:sldId id="1033" r:id="rId826"/>
    <p:sldId id="1021" r:id="rId827"/>
    <p:sldId id="1022" r:id="rId828"/>
    <p:sldId id="1023" r:id="rId829"/>
    <p:sldId id="1024" r:id="rId830"/>
    <p:sldId id="1025" r:id="rId831"/>
    <p:sldId id="1027" r:id="rId832"/>
    <p:sldId id="1028" r:id="rId833"/>
    <p:sldId id="1029" r:id="rId834"/>
    <p:sldId id="1030" r:id="rId835"/>
    <p:sldId id="1032" r:id="rId836"/>
    <p:sldId id="1031" r:id="rId837"/>
    <p:sldId id="1526" r:id="rId838"/>
    <p:sldId id="885" r:id="rId839"/>
    <p:sldId id="1074" r:id="rId840"/>
    <p:sldId id="976" r:id="rId841"/>
    <p:sldId id="933" r:id="rId842"/>
    <p:sldId id="954" r:id="rId843"/>
    <p:sldId id="788" r:id="rId844"/>
    <p:sldId id="1502" r:id="rId845"/>
    <p:sldId id="1456" r:id="rId846"/>
    <p:sldId id="1489" r:id="rId847"/>
    <p:sldId id="1503" r:id="rId848"/>
    <p:sldId id="1493" r:id="rId849"/>
    <p:sldId id="1495" r:id="rId850"/>
    <p:sldId id="1511" r:id="rId851"/>
    <p:sldId id="1504" r:id="rId852"/>
    <p:sldId id="1557" r:id="rId853"/>
    <p:sldId id="1736" r:id="rId8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2170"/>
    <a:srgbClr val="B212AA"/>
    <a:srgbClr val="6565F7"/>
    <a:srgbClr val="3939F5"/>
    <a:srgbClr val="6EA3AE"/>
    <a:srgbClr val="538893"/>
    <a:srgbClr val="DB7BC9"/>
    <a:srgbClr val="BECB17"/>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viewProps" Target="viewProps.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tableStyles" Target="tableStyles.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853" Type="http://schemas.openxmlformats.org/officeDocument/2006/relationships/slide" Target="slides/slide852.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846" Type="http://schemas.openxmlformats.org/officeDocument/2006/relationships/slide" Target="slides/slide845.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857" Type="http://schemas.openxmlformats.org/officeDocument/2006/relationships/presProps" Target="presProps.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674" Type="http://schemas.openxmlformats.org/officeDocument/2006/relationships/slide" Target="slides/slide673.xml"/><Relationship Id="rId24" Type="http://schemas.openxmlformats.org/officeDocument/2006/relationships/slide" Target="slides/slide23.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839" Type="http://schemas.openxmlformats.org/officeDocument/2006/relationships/slide" Target="slides/slide838.xml"/><Relationship Id="rId173" Type="http://schemas.openxmlformats.org/officeDocument/2006/relationships/slide" Target="slides/slide172.xml"/><Relationship Id="rId380" Type="http://schemas.openxmlformats.org/officeDocument/2006/relationships/slide" Target="slides/slide379.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commentAuthors" Target="commentAuthors.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slide" Target="slides/slide839.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slide" Target="slides/slide850.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844" Type="http://schemas.openxmlformats.org/officeDocument/2006/relationships/slide" Target="slides/slide843.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855" Type="http://schemas.openxmlformats.org/officeDocument/2006/relationships/notesMaster" Target="notesMasters/notesMaster1.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slide" Target="slides/slide83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slide" Target="slides/slide847.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859" Type="http://schemas.openxmlformats.org/officeDocument/2006/relationships/theme" Target="theme/theme1.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271" Type="http://schemas.openxmlformats.org/officeDocument/2006/relationships/slide" Target="slides/slide270.xml"/><Relationship Id="rId66" Type="http://schemas.openxmlformats.org/officeDocument/2006/relationships/slide" Target="slides/slide65.xml"/><Relationship Id="rId131" Type="http://schemas.openxmlformats.org/officeDocument/2006/relationships/slide" Target="slides/slide130.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 Id="rId229" Type="http://schemas.openxmlformats.org/officeDocument/2006/relationships/slide" Target="slides/slide228.xml"/><Relationship Id="rId436" Type="http://schemas.openxmlformats.org/officeDocument/2006/relationships/slide" Target="slides/slide435.xml"/><Relationship Id="rId643" Type="http://schemas.openxmlformats.org/officeDocument/2006/relationships/slide" Target="slides/slide642.xml"/><Relationship Id="rId850" Type="http://schemas.openxmlformats.org/officeDocument/2006/relationships/slide" Target="slides/slide8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07-11-2025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284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348</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363</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364</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EA29-D79C-1315-AF1F-9BA0A4BD84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09091A-86C9-4529-567E-9A5B85D04EC7}"/>
              </a:ext>
            </a:extLst>
          </p:cNvPr>
          <p:cNvSpPr>
            <a:spLocks noGrp="1" noRot="1" noChangeAspect="1"/>
          </p:cNvSpPr>
          <p:nvPr>
            <p:ph type="sldImg"/>
          </p:nvPr>
        </p:nvSpPr>
        <p:spPr>
          <a:xfrm>
            <a:off x="685800" y="1143000"/>
            <a:ext cx="5486400" cy="3086100"/>
          </a:xfrm>
        </p:spPr>
        <p:txBody>
          <a:bodyPr/>
          <a:lstStyle/>
          <a:p>
            <a:endParaRPr lang="en-IN"/>
          </a:p>
        </p:txBody>
      </p:sp>
      <p:sp>
        <p:nvSpPr>
          <p:cNvPr id="3" name="Notes Placeholder 2">
            <a:extLst>
              <a:ext uri="{FF2B5EF4-FFF2-40B4-BE49-F238E27FC236}">
                <a16:creationId xmlns:a16="http://schemas.microsoft.com/office/drawing/2014/main" id="{C736BD47-0EAE-8D7A-D5AB-76BF454FE9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454E18-AAA8-816C-7CC5-851152718707}"/>
              </a:ext>
            </a:extLst>
          </p:cNvPr>
          <p:cNvSpPr>
            <a:spLocks noGrp="1"/>
          </p:cNvSpPr>
          <p:nvPr>
            <p:ph type="sldNum" sz="quarter" idx="10"/>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85718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476</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EE6C9-ECEA-9536-3EAD-30B002944C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4228A-FD40-D2B0-14BC-4663499105F5}"/>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7FB89FD5-D012-0CFA-6B50-4A3369AF5EB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B453273-FD0B-DDC2-D3BE-01FCCC1A944C}"/>
              </a:ext>
            </a:extLst>
          </p:cNvPr>
          <p:cNvSpPr>
            <a:spLocks noGrp="1"/>
          </p:cNvSpPr>
          <p:nvPr>
            <p:ph type="sldNum" sz="quarter" idx="5"/>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32956100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6A7B0-BC18-EAEA-AA73-7571EA0BF9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1A4910-5586-F39F-5DC5-10183CB7A302}"/>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BADF050F-4045-9FB1-85A8-C7CE354ABF2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EE3D7D5-7F3A-EF8C-E5D2-F579F367FBFA}"/>
              </a:ext>
            </a:extLst>
          </p:cNvPr>
          <p:cNvSpPr>
            <a:spLocks noGrp="1"/>
          </p:cNvSpPr>
          <p:nvPr>
            <p:ph type="sldNum" sz="quarter" idx="5"/>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26481625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597</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604</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txBody>
          <a:bodyPr/>
          <a:lstStyle/>
          <a:p>
            <a:endParaRPr lang="en-IN"/>
          </a:p>
        </p:txBody>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605</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txBody>
          <a:bodyPr/>
          <a:lstStyle/>
          <a:p>
            <a:endParaRPr lang="en-IN"/>
          </a:p>
        </p:txBody>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612</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613</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614</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615</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621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691</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692</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693</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773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799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11/7/2025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11/7/2025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2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55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5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56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57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62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4.png"/></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843.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6.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47.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84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49.xml.rels><?xml version="1.0" encoding="UTF-8" standalone="yes"?>
<Relationships xmlns="http://schemas.openxmlformats.org/package/2006/relationships"><Relationship Id="rId2" Type="http://schemas.openxmlformats.org/officeDocument/2006/relationships/image" Target="../media/image205.gif"/><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0.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8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149080"/>
            <a:ext cx="11705190"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a:t>
            </a:r>
            <a:r>
              <a:rPr lang="en-US" b="1" i="1" dirty="0"/>
              <a:t>foreign key </a:t>
            </a:r>
            <a:r>
              <a:rPr lang="en-US" dirty="0"/>
              <a:t>constraint to maintain referential integrity.</a:t>
            </a:r>
          </a:p>
          <a:p>
            <a:pPr marL="177800" indent="-177800">
              <a:buFont typeface="Arial" panose="020B0604020202020204" pitchFamily="34" charset="0"/>
              <a:buChar char="•"/>
            </a:pPr>
            <a:endParaRPr lang="en-US" sz="400" dirty="0"/>
          </a:p>
          <a:p>
            <a:pPr marL="622300" indent="-342900">
              <a:buFont typeface="+mj-lt"/>
              <a:buAutoNum type="alphaLcParenR"/>
            </a:pPr>
            <a:r>
              <a:rPr lang="en-US" b="1" i="1" dirty="0"/>
              <a:t>The referencing column is called the Foreign Key.</a:t>
            </a:r>
          </a:p>
          <a:p>
            <a:pPr marL="622300" indent="-342900">
              <a:buFont typeface="+mj-lt"/>
              <a:buAutoNum type="alphaLcParenR"/>
            </a:pPr>
            <a:r>
              <a:rPr lang="en-US" b="1" i="1" dirty="0"/>
              <a:t>The referenced column is usually the Primary Key of the parent table.</a:t>
            </a:r>
            <a:endParaRPr lang="en-IN" b="1" i="1"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a:t>
            </a:r>
            <a:r>
              <a:rPr lang="en-IN" b="1" i="1" dirty="0"/>
              <a:t>primary key </a:t>
            </a:r>
            <a:r>
              <a:rPr lang="en-IN" dirty="0"/>
              <a:t>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a:t>
            </a:r>
            <a:r>
              <a:rPr lang="en-IN" b="1" i="1" dirty="0">
                <a:latin typeface="Gill Sans MT (Body)"/>
              </a:rPr>
              <a:t>primary key </a:t>
            </a:r>
            <a:r>
              <a:rPr lang="en-IN" dirty="0">
                <a:latin typeface="Gill Sans MT (Body)"/>
              </a:rPr>
              <a:t>in another table and can </a:t>
            </a:r>
            <a:r>
              <a:rPr lang="en-IN" b="1" dirty="0">
                <a:latin typeface="Gill Sans MT (Body)"/>
              </a:rPr>
              <a:t>cascade changes </a:t>
            </a:r>
            <a:r>
              <a:rPr lang="en-IN" dirty="0">
                <a:latin typeface="Gill Sans MT (Body)"/>
              </a:rPr>
              <a:t>or </a:t>
            </a:r>
            <a:r>
              <a:rPr lang="en-IN" b="1" dirty="0">
                <a:latin typeface="Gill Sans MT (Body)"/>
              </a:rPr>
              <a:t>delete</a:t>
            </a:r>
            <a:r>
              <a:rPr lang="en-IN" dirty="0">
                <a:latin typeface="Gill Sans MT (Body)"/>
              </a:rPr>
              <a:t> related data if the </a:t>
            </a:r>
            <a:r>
              <a:rPr lang="en-IN" b="1" i="1" dirty="0">
                <a:latin typeface="Gill Sans MT (Body)"/>
              </a:rPr>
              <a:t>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2612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552728"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544616"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(Referential Integrity is a constraint (rule) in a relational database that ensures the relationship between two tables remains consistent.)</a:t>
            </a:r>
            <a:endParaRPr lang="en-US"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4037708333"/>
              </p:ext>
            </p:extLst>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kumimoji="0" lang="en-US" sz="1800" kern="1200" dirty="0">
                          <a:solidFill>
                            <a:srgbClr val="222222"/>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58639E09-8671-429F-A84D-38A2FB0A1C06}"/>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4771004" y="2375961"/>
            <a:ext cx="2223923"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9847562" y="2375961"/>
            <a:ext cx="208108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7409687" y="2375961"/>
            <a:ext cx="208108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2425262" y="1916832"/>
            <a:ext cx="198502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2415535" y="2375961"/>
            <a:ext cx="1964951"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4771004" y="1916832"/>
            <a:ext cx="222392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7409687" y="1916832"/>
            <a:ext cx="208108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9847562" y="1916832"/>
            <a:ext cx="208108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Tree>
    <p:extLst>
      <p:ext uri="{BB962C8B-B14F-4D97-AF65-F5344CB8AC3E}">
        <p14:creationId xmlns:p14="http://schemas.microsoft.com/office/powerpoint/2010/main" val="2839792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8" grpId="0" animBg="1"/>
      <p:bldP spid="14" grpId="0"/>
      <p:bldP spid="17" grpId="0" animBg="1"/>
      <p:bldP spid="19" grpId="0"/>
      <p:bldP spid="20" grpId="0"/>
      <p:bldP spid="21" grpId="0"/>
    </p:bld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6" name="TextBox 4">
            <a:extLst>
              <a:ext uri="{FF2B5EF4-FFF2-40B4-BE49-F238E27FC236}">
                <a16:creationId xmlns:a16="http://schemas.microsoft.com/office/drawing/2014/main" id="{20946110-F3E8-40E3-9676-FB824CE1EF73}"/>
              </a:ext>
            </a:extLst>
          </p:cNvPr>
          <p:cNvSpPr txBox="1"/>
          <p:nvPr/>
        </p:nvSpPr>
        <p:spPr>
          <a:xfrm>
            <a:off x="2423593" y="2377913"/>
            <a:ext cx="1808524" cy="92332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8" y="1918800"/>
            <a:ext cx="2180641"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7" y="1909491"/>
            <a:ext cx="237555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2" y="1918800"/>
            <a:ext cx="205560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4" y="1909491"/>
            <a:ext cx="18085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 name="TextBox 4">
            <a:extLst>
              <a:ext uri="{FF2B5EF4-FFF2-40B4-BE49-F238E27FC236}">
                <a16:creationId xmlns:a16="http://schemas.microsoft.com/office/drawing/2014/main" id="{F932B940-6A80-47DA-829E-4A613FD0B722}"/>
              </a:ext>
            </a:extLst>
          </p:cNvPr>
          <p:cNvSpPr txBox="1"/>
          <p:nvPr/>
        </p:nvSpPr>
        <p:spPr>
          <a:xfrm>
            <a:off x="4533928" y="2377927"/>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Tree>
    <p:extLst>
      <p:ext uri="{BB962C8B-B14F-4D97-AF65-F5344CB8AC3E}">
        <p14:creationId xmlns:p14="http://schemas.microsoft.com/office/powerpoint/2010/main" val="2768154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1" grpId="0"/>
      <p:bldP spid="16" grpId="0"/>
      <p:bldP spid="17" grpId="0"/>
      <p:bldP spid="23" grpId="0"/>
      <p:bldP spid="2" grpId="0" animBg="1"/>
      <p:bldP spid="27" grpId="0" animBg="1"/>
      <p:bldP spid="28" grpId="0" animBg="1"/>
    </p:bldLst>
  </p:timing>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400110"/>
          </a:xfrm>
          <a:prstGeom prst="rect">
            <a:avLst/>
          </a:prstGeom>
        </p:spPr>
        <p:txBody>
          <a:bodyPr wrap="square">
            <a:spAutoFit/>
          </a:bodyPr>
          <a:lstStyle/>
          <a:p>
            <a:r>
              <a:rPr lang="en-IN" sz="2000" dirty="0">
                <a:latin typeface="Liberation Mono"/>
                <a:ea typeface="Times New Roman" panose="02020603050405020304" pitchFamily="18" charset="0"/>
              </a:rPr>
              <a:t>ColumnName</a:t>
            </a:r>
            <a:r>
              <a:rPr lang="en-IN" sz="2000" dirty="0">
                <a:solidFill>
                  <a:srgbClr val="0077AA"/>
                </a:solidFill>
                <a:latin typeface="Liberation Mono"/>
                <a:ea typeface="Times New Roman" panose="02020603050405020304" pitchFamily="18" charset="0"/>
              </a:rPr>
              <a:t> </a:t>
            </a:r>
            <a:r>
              <a:rPr lang="en-IN" sz="2000" dirty="0">
                <a:solidFill>
                  <a:srgbClr val="834689"/>
                </a:solidFill>
                <a:latin typeface="Liberation Mono"/>
                <a:cs typeface="Arial" panose="020B0604020202020204" pitchFamily="34" charset="0"/>
              </a:rPr>
              <a:t>BOOLEAN</a:t>
            </a:r>
            <a:endParaRPr lang="en-IN" sz="2000"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
        <p:nvSpPr>
          <p:cNvPr id="5" name="TextBox 4">
            <a:extLst>
              <a:ext uri="{FF2B5EF4-FFF2-40B4-BE49-F238E27FC236}">
                <a16:creationId xmlns:a16="http://schemas.microsoft.com/office/drawing/2014/main" id="{1BCE65DD-5AC9-DF63-47D3-40244A4A5C1B}"/>
              </a:ext>
            </a:extLst>
          </p:cNvPr>
          <p:cNvSpPr txBox="1"/>
          <p:nvPr/>
        </p:nvSpPr>
        <p:spPr>
          <a:xfrm>
            <a:off x="6059996" y="2717335"/>
            <a:ext cx="6048672" cy="236988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latin typeface="Liberation Mono"/>
            </a:endParaRPr>
          </a:p>
          <a:p>
            <a:r>
              <a:rPr lang="en-IN" sz="2000" b="1" dirty="0">
                <a:latin typeface="Liberation Mono"/>
              </a:rPr>
              <a:t>MySQL performs type conversion when comparing values of different types.</a:t>
            </a:r>
          </a:p>
          <a:p>
            <a:endParaRPr lang="en-IN" dirty="0">
              <a:latin typeface="Liberation Mono"/>
            </a:endParaRPr>
          </a:p>
          <a:p>
            <a:pPr marL="285750" indent="-285750">
              <a:buFont typeface="Arial" panose="020B0604020202020204" pitchFamily="34" charset="0"/>
              <a:buChar char="•"/>
            </a:pPr>
            <a:r>
              <a:rPr lang="en-IN" dirty="0">
                <a:latin typeface="Liberation Mono"/>
              </a:rPr>
              <a:t>'b' is a string. When compared to a number (0), MySQL converts the string to a number.</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'b' → numeric conversion = 0 (since it’s not a valid number).</a:t>
            </a:r>
          </a:p>
        </p:txBody>
      </p:sp>
    </p:spTree>
    <p:extLst>
      <p:ext uri="{BB962C8B-B14F-4D97-AF65-F5344CB8AC3E}">
        <p14:creationId xmlns:p14="http://schemas.microsoft.com/office/powerpoint/2010/main" val="208565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 grpId="0"/>
      <p:bldP spid="5"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
        <p:nvSpPr>
          <p:cNvPr id="5" name="TextBox 4">
            <a:extLst>
              <a:ext uri="{FF2B5EF4-FFF2-40B4-BE49-F238E27FC236}">
                <a16:creationId xmlns:a16="http://schemas.microsoft.com/office/drawing/2014/main" id="{7797EFC1-75D5-8A92-5A5B-27EAF3E0A0F7}"/>
              </a:ext>
            </a:extLst>
          </p:cNvPr>
          <p:cNvSpPr txBox="1"/>
          <p:nvPr/>
        </p:nvSpPr>
        <p:spPr>
          <a:xfrm>
            <a:off x="263352" y="4283804"/>
            <a:ext cx="11377264" cy="369332"/>
          </a:xfrm>
          <a:prstGeom prst="rect">
            <a:avLst/>
          </a:prstGeom>
          <a:noFill/>
        </p:spPr>
        <p:txBody>
          <a:bodyPr wrap="square">
            <a:spAutoFit/>
          </a:bodyPr>
          <a:lstStyle/>
          <a:p>
            <a:pPr marL="285750" indent="-285750">
              <a:buFont typeface="Arial" panose="020B0604020202020204" pitchFamily="34" charset="0"/>
              <a:buChar char="•"/>
            </a:pPr>
            <a:r>
              <a:rPr lang="en-IN" dirty="0"/>
              <a:t> </a:t>
            </a:r>
            <a:r>
              <a:rPr lang="en-IN" dirty="0">
                <a:solidFill>
                  <a:srgbClr val="0077AA"/>
                </a:solidFill>
                <a:latin typeface="Liberation Mono"/>
              </a:rPr>
              <a:t>ALTER</a:t>
            </a:r>
            <a:r>
              <a:rPr lang="en-IN" dirty="0"/>
              <a:t> </a:t>
            </a:r>
            <a:r>
              <a:rPr lang="en-IN" dirty="0">
                <a:solidFill>
                  <a:srgbClr val="0077AA"/>
                </a:solidFill>
                <a:latin typeface="Liberation Mono"/>
              </a:rPr>
              <a:t>TABLE</a:t>
            </a:r>
            <a:r>
              <a:rPr lang="en-IN" dirty="0"/>
              <a:t> product </a:t>
            </a:r>
            <a:r>
              <a:rPr lang="en-IN" dirty="0">
                <a:solidFill>
                  <a:srgbClr val="0077AA"/>
                </a:solidFill>
                <a:latin typeface="Liberation Mono"/>
              </a:rPr>
              <a:t>MODIFY</a:t>
            </a:r>
            <a:r>
              <a:rPr lang="en-IN" dirty="0"/>
              <a:t> </a:t>
            </a:r>
            <a:r>
              <a:rPr lang="en-IN" dirty="0">
                <a:solidFill>
                  <a:srgbClr val="0077AA"/>
                </a:solidFill>
                <a:latin typeface="Liberation Mono"/>
              </a:rPr>
              <a:t>COLUMN</a:t>
            </a:r>
            <a:r>
              <a:rPr lang="en-IN" dirty="0"/>
              <a:t> c2 </a:t>
            </a:r>
            <a:r>
              <a:rPr lang="en-US" dirty="0">
                <a:solidFill>
                  <a:srgbClr val="834689"/>
                </a:solidFill>
                <a:latin typeface="Liberation Mono"/>
                <a:cs typeface="Arial" panose="020B0604020202020204" pitchFamily="34" charset="0"/>
              </a:rPr>
              <a:t>ENUM</a:t>
            </a:r>
            <a:r>
              <a:rPr lang="en-IN" dirty="0"/>
              <a:t>(</a:t>
            </a:r>
            <a:r>
              <a:rPr lang="en-IN" dirty="0">
                <a:solidFill>
                  <a:srgbClr val="669900"/>
                </a:solidFill>
                <a:latin typeface="Liberation Mono"/>
              </a:rPr>
              <a:t>'Bread'</a:t>
            </a:r>
            <a:r>
              <a:rPr lang="en-IN" dirty="0"/>
              <a:t>,</a:t>
            </a:r>
            <a:r>
              <a:rPr lang="en-IN" dirty="0">
                <a:solidFill>
                  <a:srgbClr val="669900"/>
                </a:solidFill>
                <a:latin typeface="Liberation Mono"/>
              </a:rPr>
              <a:t>'Butter'</a:t>
            </a:r>
            <a:r>
              <a:rPr lang="en-IN" dirty="0"/>
              <a:t>,</a:t>
            </a:r>
            <a:r>
              <a:rPr lang="en-IN" dirty="0">
                <a:solidFill>
                  <a:srgbClr val="669900"/>
                </a:solidFill>
                <a:latin typeface="Liberation Mono"/>
              </a:rPr>
              <a:t>'Cheese'</a:t>
            </a:r>
            <a:r>
              <a:rPr lang="en-IN" dirty="0"/>
              <a:t>, </a:t>
            </a:r>
            <a:r>
              <a:rPr lang="en-IN" dirty="0">
                <a:solidFill>
                  <a:srgbClr val="669900"/>
                </a:solidFill>
                <a:latin typeface="Liberation Mono"/>
              </a:rPr>
              <a:t>'Jam'</a:t>
            </a:r>
            <a:r>
              <a:rPr lang="en-IN" dirty="0"/>
              <a:t>);</a:t>
            </a:r>
          </a:p>
        </p:txBody>
      </p:sp>
    </p:spTree>
    <p:extLst>
      <p:ext uri="{BB962C8B-B14F-4D97-AF65-F5344CB8AC3E}">
        <p14:creationId xmlns:p14="http://schemas.microsoft.com/office/powerpoint/2010/main" val="36421139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
        <p:nvSpPr>
          <p:cNvPr id="5" name="TextBox 4">
            <a:extLst>
              <a:ext uri="{FF2B5EF4-FFF2-40B4-BE49-F238E27FC236}">
                <a16:creationId xmlns:a16="http://schemas.microsoft.com/office/drawing/2014/main" id="{B60DFB68-99C2-8023-A08D-D85F1FEAAD9E}"/>
              </a:ext>
            </a:extLst>
          </p:cNvPr>
          <p:cNvSpPr txBox="1"/>
          <p:nvPr/>
        </p:nvSpPr>
        <p:spPr>
          <a:xfrm>
            <a:off x="6600056" y="4149080"/>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37217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8DFFAE9-DCFC-C9DA-65BD-676D1436454D}"/>
              </a:ext>
            </a:extLst>
          </p:cNvPr>
          <p:cNvGraphicFramePr>
            <a:graphicFrameLocks noGrp="1"/>
          </p:cNvGraphicFramePr>
          <p:nvPr/>
        </p:nvGraphicFramePr>
        <p:xfrm>
          <a:off x="335360" y="188640"/>
          <a:ext cx="4968552" cy="6079161"/>
        </p:xfrm>
        <a:graphic>
          <a:graphicData uri="http://schemas.openxmlformats.org/drawingml/2006/table">
            <a:tbl>
              <a:tblPr>
                <a:tableStyleId>{5940675A-B579-460E-94D1-54222C63F5DA}</a:tableStyleId>
              </a:tblPr>
              <a:tblGrid>
                <a:gridCol w="1152128">
                  <a:extLst>
                    <a:ext uri="{9D8B030D-6E8A-4147-A177-3AD203B41FA5}">
                      <a16:colId xmlns:a16="http://schemas.microsoft.com/office/drawing/2014/main" val="4205476112"/>
                    </a:ext>
                  </a:extLst>
                </a:gridCol>
                <a:gridCol w="1039880">
                  <a:extLst>
                    <a:ext uri="{9D8B030D-6E8A-4147-A177-3AD203B41FA5}">
                      <a16:colId xmlns:a16="http://schemas.microsoft.com/office/drawing/2014/main" val="95951773"/>
                    </a:ext>
                  </a:extLst>
                </a:gridCol>
                <a:gridCol w="2776544">
                  <a:extLst>
                    <a:ext uri="{9D8B030D-6E8A-4147-A177-3AD203B41FA5}">
                      <a16:colId xmlns:a16="http://schemas.microsoft.com/office/drawing/2014/main" val="1117133247"/>
                    </a:ext>
                  </a:extLst>
                </a:gridCol>
              </a:tblGrid>
              <a:tr h="387049">
                <a:tc>
                  <a:txBody>
                    <a:bodyPr/>
                    <a:lstStyle/>
                    <a:p>
                      <a:pPr algn="ctr">
                        <a:buNone/>
                      </a:pPr>
                      <a:r>
                        <a:rPr lang="en-IN" sz="2000" dirty="0">
                          <a:solidFill>
                            <a:srgbClr val="3939F5"/>
                          </a:solidFill>
                          <a:latin typeface="Arial" panose="020B0604020202020204" pitchFamily="34" charset="0"/>
                          <a:cs typeface="Arial" panose="020B0604020202020204" pitchFamily="34" charset="0"/>
                        </a:rPr>
                        <a:t>Decimal</a:t>
                      </a:r>
                    </a:p>
                  </a:txBody>
                  <a:tcPr marL="72208" marR="72208" marT="36104" marB="36104" anchor="ctr"/>
                </a:tc>
                <a:tc>
                  <a:txBody>
                    <a:bodyPr/>
                    <a:lstStyle/>
                    <a:p>
                      <a:pPr algn="ctr">
                        <a:buNone/>
                      </a:pPr>
                      <a:r>
                        <a:rPr lang="en-IN" sz="2000" dirty="0">
                          <a:solidFill>
                            <a:srgbClr val="3939F5"/>
                          </a:solidFill>
                          <a:latin typeface="Arial" panose="020B0604020202020204" pitchFamily="34" charset="0"/>
                          <a:cs typeface="Arial" panose="020B0604020202020204" pitchFamily="34" charset="0"/>
                        </a:rPr>
                        <a:t>Binary</a:t>
                      </a:r>
                    </a:p>
                  </a:txBody>
                  <a:tcPr marL="72208" marR="72208" marT="36104" marB="36104" anchor="ctr"/>
                </a:tc>
                <a:tc>
                  <a:txBody>
                    <a:bodyPr/>
                    <a:lstStyle/>
                    <a:p>
                      <a:pPr algn="ctr">
                        <a:buNone/>
                      </a:pPr>
                      <a:r>
                        <a:rPr lang="en-IN" sz="2000" dirty="0">
                          <a:solidFill>
                            <a:srgbClr val="3939F5"/>
                          </a:solidFill>
                          <a:latin typeface="Arial" panose="020B0604020202020204" pitchFamily="34" charset="0"/>
                          <a:cs typeface="Arial" panose="020B0604020202020204" pitchFamily="34" charset="0"/>
                        </a:rPr>
                        <a:t>Stored Text</a:t>
                      </a:r>
                    </a:p>
                  </a:txBody>
                  <a:tcPr marL="72208" marR="72208" marT="36104" marB="36104" anchor="ctr"/>
                </a:tc>
                <a:extLst>
                  <a:ext uri="{0D108BD9-81ED-4DB2-BD59-A6C34878D82A}">
                    <a16:rowId xmlns:a16="http://schemas.microsoft.com/office/drawing/2014/main" val="3344681522"/>
                  </a:ext>
                </a:extLst>
              </a:tr>
              <a:tr h="355757">
                <a:tc>
                  <a:txBody>
                    <a:bodyPr/>
                    <a:lstStyle/>
                    <a:p>
                      <a:pPr algn="ctr">
                        <a:buNone/>
                      </a:pPr>
                      <a:r>
                        <a:rPr lang="en-IN" sz="1800" dirty="0">
                          <a:latin typeface="Arial" panose="020B0604020202020204" pitchFamily="34" charset="0"/>
                          <a:cs typeface="Arial" panose="020B0604020202020204" pitchFamily="34" charset="0"/>
                        </a:rPr>
                        <a:t>0</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0000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(empty set)</a:t>
                      </a:r>
                    </a:p>
                  </a:txBody>
                  <a:tcPr marL="72208" marR="72208" marT="36104" marB="36104" anchor="ctr"/>
                </a:tc>
                <a:extLst>
                  <a:ext uri="{0D108BD9-81ED-4DB2-BD59-A6C34878D82A}">
                    <a16:rowId xmlns:a16="http://schemas.microsoft.com/office/drawing/2014/main" val="2239651898"/>
                  </a:ext>
                </a:extLst>
              </a:tr>
              <a:tr h="355757">
                <a:tc>
                  <a:txBody>
                    <a:bodyPr/>
                    <a:lstStyle/>
                    <a:p>
                      <a:pPr algn="ctr">
                        <a:buNone/>
                      </a:pPr>
                      <a:r>
                        <a:rPr lang="en-IN" sz="1800" dirty="0">
                          <a:latin typeface="Arial" panose="020B0604020202020204" pitchFamily="34" charset="0"/>
                          <a:cs typeface="Arial" panose="020B0604020202020204" pitchFamily="34" charset="0"/>
                        </a:rPr>
                        <a:t>1</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0001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a:t>
                      </a:r>
                    </a:p>
                  </a:txBody>
                  <a:tcPr marL="72208" marR="72208" marT="36104" marB="36104" anchor="ctr"/>
                </a:tc>
                <a:extLst>
                  <a:ext uri="{0D108BD9-81ED-4DB2-BD59-A6C34878D82A}">
                    <a16:rowId xmlns:a16="http://schemas.microsoft.com/office/drawing/2014/main" val="2285604634"/>
                  </a:ext>
                </a:extLst>
              </a:tr>
              <a:tr h="355757">
                <a:tc>
                  <a:txBody>
                    <a:bodyPr/>
                    <a:lstStyle/>
                    <a:p>
                      <a:pPr algn="ctr">
                        <a:buNone/>
                      </a:pPr>
                      <a:r>
                        <a:rPr lang="en-IN" sz="1800">
                          <a:latin typeface="Arial" panose="020B0604020202020204" pitchFamily="34" charset="0"/>
                          <a:cs typeface="Arial" panose="020B0604020202020204" pitchFamily="34" charset="0"/>
                        </a:rPr>
                        <a:t>2</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0010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Blue</a:t>
                      </a:r>
                    </a:p>
                  </a:txBody>
                  <a:tcPr marL="72208" marR="72208" marT="36104" marB="36104" anchor="ctr"/>
                </a:tc>
                <a:extLst>
                  <a:ext uri="{0D108BD9-81ED-4DB2-BD59-A6C34878D82A}">
                    <a16:rowId xmlns:a16="http://schemas.microsoft.com/office/drawing/2014/main" val="2662368947"/>
                  </a:ext>
                </a:extLst>
              </a:tr>
              <a:tr h="355757">
                <a:tc>
                  <a:txBody>
                    <a:bodyPr/>
                    <a:lstStyle/>
                    <a:p>
                      <a:pPr algn="ctr">
                        <a:buNone/>
                      </a:pPr>
                      <a:r>
                        <a:rPr lang="en-IN" sz="1800" dirty="0">
                          <a:latin typeface="Arial" panose="020B0604020202020204" pitchFamily="34" charset="0"/>
                          <a:cs typeface="Arial" panose="020B0604020202020204" pitchFamily="34" charset="0"/>
                        </a:rPr>
                        <a:t>3</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0011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Red,Blue</a:t>
                      </a:r>
                    </a:p>
                  </a:txBody>
                  <a:tcPr marL="72208" marR="72208" marT="36104" marB="36104" anchor="ctr"/>
                </a:tc>
                <a:extLst>
                  <a:ext uri="{0D108BD9-81ED-4DB2-BD59-A6C34878D82A}">
                    <a16:rowId xmlns:a16="http://schemas.microsoft.com/office/drawing/2014/main" val="495199639"/>
                  </a:ext>
                </a:extLst>
              </a:tr>
              <a:tr h="355757">
                <a:tc>
                  <a:txBody>
                    <a:bodyPr/>
                    <a:lstStyle/>
                    <a:p>
                      <a:pPr algn="ctr">
                        <a:buNone/>
                      </a:pPr>
                      <a:r>
                        <a:rPr lang="en-IN" sz="1800" dirty="0">
                          <a:latin typeface="Arial" panose="020B0604020202020204" pitchFamily="34" charset="0"/>
                          <a:cs typeface="Arial" panose="020B0604020202020204" pitchFamily="34" charset="0"/>
                        </a:rPr>
                        <a:t>4</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0100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Green</a:t>
                      </a:r>
                    </a:p>
                  </a:txBody>
                  <a:tcPr marL="72208" marR="72208" marT="36104" marB="36104" anchor="ctr"/>
                </a:tc>
                <a:extLst>
                  <a:ext uri="{0D108BD9-81ED-4DB2-BD59-A6C34878D82A}">
                    <a16:rowId xmlns:a16="http://schemas.microsoft.com/office/drawing/2014/main" val="4087088656"/>
                  </a:ext>
                </a:extLst>
              </a:tr>
              <a:tr h="355757">
                <a:tc>
                  <a:txBody>
                    <a:bodyPr/>
                    <a:lstStyle/>
                    <a:p>
                      <a:pPr algn="ctr">
                        <a:buNone/>
                      </a:pPr>
                      <a:r>
                        <a:rPr lang="en-IN" sz="1800">
                          <a:latin typeface="Arial" panose="020B0604020202020204" pitchFamily="34" charset="0"/>
                          <a:cs typeface="Arial" panose="020B0604020202020204" pitchFamily="34" charset="0"/>
                        </a:rPr>
                        <a:t>5</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0101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Red,Green</a:t>
                      </a:r>
                    </a:p>
                  </a:txBody>
                  <a:tcPr marL="72208" marR="72208" marT="36104" marB="36104" anchor="ctr"/>
                </a:tc>
                <a:extLst>
                  <a:ext uri="{0D108BD9-81ED-4DB2-BD59-A6C34878D82A}">
                    <a16:rowId xmlns:a16="http://schemas.microsoft.com/office/drawing/2014/main" val="3278910166"/>
                  </a:ext>
                </a:extLst>
              </a:tr>
              <a:tr h="355757">
                <a:tc>
                  <a:txBody>
                    <a:bodyPr/>
                    <a:lstStyle/>
                    <a:p>
                      <a:pPr algn="ctr">
                        <a:buNone/>
                      </a:pPr>
                      <a:r>
                        <a:rPr lang="en-IN" sz="1800">
                          <a:latin typeface="Arial" panose="020B0604020202020204" pitchFamily="34" charset="0"/>
                          <a:cs typeface="Arial" panose="020B0604020202020204" pitchFamily="34" charset="0"/>
                        </a:rPr>
                        <a:t>6</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0110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Blue,Green</a:t>
                      </a:r>
                    </a:p>
                  </a:txBody>
                  <a:tcPr marL="72208" marR="72208" marT="36104" marB="36104" anchor="ctr"/>
                </a:tc>
                <a:extLst>
                  <a:ext uri="{0D108BD9-81ED-4DB2-BD59-A6C34878D82A}">
                    <a16:rowId xmlns:a16="http://schemas.microsoft.com/office/drawing/2014/main" val="455212581"/>
                  </a:ext>
                </a:extLst>
              </a:tr>
              <a:tr h="355757">
                <a:tc>
                  <a:txBody>
                    <a:bodyPr/>
                    <a:lstStyle/>
                    <a:p>
                      <a:pPr algn="ctr">
                        <a:buNone/>
                      </a:pPr>
                      <a:r>
                        <a:rPr lang="en-IN" sz="1800">
                          <a:latin typeface="Arial" panose="020B0604020202020204" pitchFamily="34" charset="0"/>
                          <a:cs typeface="Arial" panose="020B0604020202020204" pitchFamily="34" charset="0"/>
                        </a:rPr>
                        <a:t>7</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0111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Red,Blue,Green</a:t>
                      </a:r>
                    </a:p>
                  </a:txBody>
                  <a:tcPr marL="72208" marR="72208" marT="36104" marB="36104" anchor="ctr"/>
                </a:tc>
                <a:extLst>
                  <a:ext uri="{0D108BD9-81ED-4DB2-BD59-A6C34878D82A}">
                    <a16:rowId xmlns:a16="http://schemas.microsoft.com/office/drawing/2014/main" val="1728067123"/>
                  </a:ext>
                </a:extLst>
              </a:tr>
              <a:tr h="355757">
                <a:tc>
                  <a:txBody>
                    <a:bodyPr/>
                    <a:lstStyle/>
                    <a:p>
                      <a:pPr algn="ctr">
                        <a:buNone/>
                      </a:pPr>
                      <a:r>
                        <a:rPr lang="en-IN" sz="1800">
                          <a:latin typeface="Arial" panose="020B0604020202020204" pitchFamily="34" charset="0"/>
                          <a:cs typeface="Arial" panose="020B0604020202020204" pitchFamily="34" charset="0"/>
                        </a:rPr>
                        <a:t>8</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1000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Yellow</a:t>
                      </a:r>
                    </a:p>
                  </a:txBody>
                  <a:tcPr marL="72208" marR="72208" marT="36104" marB="36104" anchor="ctr"/>
                </a:tc>
                <a:extLst>
                  <a:ext uri="{0D108BD9-81ED-4DB2-BD59-A6C34878D82A}">
                    <a16:rowId xmlns:a16="http://schemas.microsoft.com/office/drawing/2014/main" val="3408996203"/>
                  </a:ext>
                </a:extLst>
              </a:tr>
              <a:tr h="355757">
                <a:tc>
                  <a:txBody>
                    <a:bodyPr/>
                    <a:lstStyle/>
                    <a:p>
                      <a:pPr algn="ctr">
                        <a:buNone/>
                      </a:pPr>
                      <a:r>
                        <a:rPr lang="en-IN" sz="1800">
                          <a:latin typeface="Arial" panose="020B0604020202020204" pitchFamily="34" charset="0"/>
                          <a:cs typeface="Arial" panose="020B0604020202020204" pitchFamily="34" charset="0"/>
                        </a:rPr>
                        <a:t>9</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1001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Red,Yellow</a:t>
                      </a:r>
                    </a:p>
                  </a:txBody>
                  <a:tcPr marL="72208" marR="72208" marT="36104" marB="36104" anchor="ctr"/>
                </a:tc>
                <a:extLst>
                  <a:ext uri="{0D108BD9-81ED-4DB2-BD59-A6C34878D82A}">
                    <a16:rowId xmlns:a16="http://schemas.microsoft.com/office/drawing/2014/main" val="3480523106"/>
                  </a:ext>
                </a:extLst>
              </a:tr>
              <a:tr h="355757">
                <a:tc>
                  <a:txBody>
                    <a:bodyPr/>
                    <a:lstStyle/>
                    <a:p>
                      <a:pPr algn="ctr">
                        <a:buNone/>
                      </a:pPr>
                      <a:r>
                        <a:rPr lang="en-IN" sz="1800">
                          <a:latin typeface="Arial" panose="020B0604020202020204" pitchFamily="34" charset="0"/>
                          <a:cs typeface="Arial" panose="020B0604020202020204" pitchFamily="34" charset="0"/>
                        </a:rPr>
                        <a:t>10</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1010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Blue,Yellow</a:t>
                      </a:r>
                    </a:p>
                  </a:txBody>
                  <a:tcPr marL="72208" marR="72208" marT="36104" marB="36104" anchor="ctr"/>
                </a:tc>
                <a:extLst>
                  <a:ext uri="{0D108BD9-81ED-4DB2-BD59-A6C34878D82A}">
                    <a16:rowId xmlns:a16="http://schemas.microsoft.com/office/drawing/2014/main" val="871292662"/>
                  </a:ext>
                </a:extLst>
              </a:tr>
              <a:tr h="355757">
                <a:tc>
                  <a:txBody>
                    <a:bodyPr/>
                    <a:lstStyle/>
                    <a:p>
                      <a:pPr algn="ctr">
                        <a:buNone/>
                      </a:pPr>
                      <a:r>
                        <a:rPr lang="en-IN" sz="1800">
                          <a:latin typeface="Arial" panose="020B0604020202020204" pitchFamily="34" charset="0"/>
                          <a:cs typeface="Arial" panose="020B0604020202020204" pitchFamily="34" charset="0"/>
                        </a:rPr>
                        <a:t>11</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1011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Red,Blue,Yellow</a:t>
                      </a:r>
                    </a:p>
                  </a:txBody>
                  <a:tcPr marL="72208" marR="72208" marT="36104" marB="36104" anchor="ctr"/>
                </a:tc>
                <a:extLst>
                  <a:ext uri="{0D108BD9-81ED-4DB2-BD59-A6C34878D82A}">
                    <a16:rowId xmlns:a16="http://schemas.microsoft.com/office/drawing/2014/main" val="1842313006"/>
                  </a:ext>
                </a:extLst>
              </a:tr>
              <a:tr h="355757">
                <a:tc>
                  <a:txBody>
                    <a:bodyPr/>
                    <a:lstStyle/>
                    <a:p>
                      <a:pPr algn="ctr">
                        <a:buNone/>
                      </a:pPr>
                      <a:r>
                        <a:rPr lang="en-IN" sz="1800">
                          <a:latin typeface="Arial" panose="020B0604020202020204" pitchFamily="34" charset="0"/>
                          <a:cs typeface="Arial" panose="020B0604020202020204" pitchFamily="34" charset="0"/>
                        </a:rPr>
                        <a:t>12</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1100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Green,Yellow</a:t>
                      </a:r>
                    </a:p>
                  </a:txBody>
                  <a:tcPr marL="72208" marR="72208" marT="36104" marB="36104" anchor="ctr"/>
                </a:tc>
                <a:extLst>
                  <a:ext uri="{0D108BD9-81ED-4DB2-BD59-A6C34878D82A}">
                    <a16:rowId xmlns:a16="http://schemas.microsoft.com/office/drawing/2014/main" val="2044094816"/>
                  </a:ext>
                </a:extLst>
              </a:tr>
              <a:tr h="355757">
                <a:tc>
                  <a:txBody>
                    <a:bodyPr/>
                    <a:lstStyle/>
                    <a:p>
                      <a:pPr algn="ctr">
                        <a:buNone/>
                      </a:pPr>
                      <a:r>
                        <a:rPr lang="en-IN" sz="1800">
                          <a:latin typeface="Arial" panose="020B0604020202020204" pitchFamily="34" charset="0"/>
                          <a:cs typeface="Arial" panose="020B0604020202020204" pitchFamily="34" charset="0"/>
                        </a:rPr>
                        <a:t>13</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1101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Red,Green,Yellow</a:t>
                      </a:r>
                    </a:p>
                  </a:txBody>
                  <a:tcPr marL="72208" marR="72208" marT="36104" marB="36104" anchor="ctr"/>
                </a:tc>
                <a:extLst>
                  <a:ext uri="{0D108BD9-81ED-4DB2-BD59-A6C34878D82A}">
                    <a16:rowId xmlns:a16="http://schemas.microsoft.com/office/drawing/2014/main" val="2010739640"/>
                  </a:ext>
                </a:extLst>
              </a:tr>
              <a:tr h="355757">
                <a:tc>
                  <a:txBody>
                    <a:bodyPr/>
                    <a:lstStyle/>
                    <a:p>
                      <a:pPr algn="ctr">
                        <a:buNone/>
                      </a:pPr>
                      <a:r>
                        <a:rPr lang="en-IN" sz="1800">
                          <a:latin typeface="Arial" panose="020B0604020202020204" pitchFamily="34" charset="0"/>
                          <a:cs typeface="Arial" panose="020B0604020202020204" pitchFamily="34" charset="0"/>
                        </a:rPr>
                        <a:t>14</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1110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Blue,Green,Yellow</a:t>
                      </a:r>
                    </a:p>
                  </a:txBody>
                  <a:tcPr marL="72208" marR="72208" marT="36104" marB="36104" anchor="ctr"/>
                </a:tc>
                <a:extLst>
                  <a:ext uri="{0D108BD9-81ED-4DB2-BD59-A6C34878D82A}">
                    <a16:rowId xmlns:a16="http://schemas.microsoft.com/office/drawing/2014/main" val="3196463939"/>
                  </a:ext>
                </a:extLst>
              </a:tr>
              <a:tr h="355757">
                <a:tc>
                  <a:txBody>
                    <a:bodyPr/>
                    <a:lstStyle/>
                    <a:p>
                      <a:pPr algn="ctr">
                        <a:buNone/>
                      </a:pPr>
                      <a:r>
                        <a:rPr lang="en-IN" sz="1800">
                          <a:latin typeface="Arial" panose="020B0604020202020204" pitchFamily="34" charset="0"/>
                          <a:cs typeface="Arial" panose="020B0604020202020204" pitchFamily="34" charset="0"/>
                        </a:rPr>
                        <a:t>15</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1111</a:t>
                      </a:r>
                    </a:p>
                  </a:txBody>
                  <a:tcPr marL="72208" marR="72208" marT="36104" marB="36104" anchor="ctr"/>
                </a:tc>
                <a:tc>
                  <a:txBody>
                    <a:bodyPr/>
                    <a:lstStyle/>
                    <a:p>
                      <a:pPr>
                        <a:buNone/>
                      </a:pPr>
                      <a:r>
                        <a:rPr lang="en-IN" sz="1800" dirty="0">
                          <a:latin typeface="Arial" panose="020B0604020202020204" pitchFamily="34" charset="0"/>
                          <a:cs typeface="Arial" panose="020B0604020202020204" pitchFamily="34" charset="0"/>
                        </a:rPr>
                        <a:t>Red,Blue,Green,Yellow</a:t>
                      </a:r>
                    </a:p>
                  </a:txBody>
                  <a:tcPr marL="72208" marR="72208" marT="36104" marB="36104" anchor="ctr"/>
                </a:tc>
                <a:extLst>
                  <a:ext uri="{0D108BD9-81ED-4DB2-BD59-A6C34878D82A}">
                    <a16:rowId xmlns:a16="http://schemas.microsoft.com/office/drawing/2014/main" val="666562805"/>
                  </a:ext>
                </a:extLst>
              </a:tr>
            </a:tbl>
          </a:graphicData>
        </a:graphic>
      </p:graphicFrame>
      <p:sp>
        <p:nvSpPr>
          <p:cNvPr id="3" name="Rectangle 2">
            <a:extLst>
              <a:ext uri="{FF2B5EF4-FFF2-40B4-BE49-F238E27FC236}">
                <a16:creationId xmlns:a16="http://schemas.microsoft.com/office/drawing/2014/main" id="{A9920E8E-1484-FBCD-A79E-FC8D22D9712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7" name="TextBox 6">
            <a:extLst>
              <a:ext uri="{FF2B5EF4-FFF2-40B4-BE49-F238E27FC236}">
                <a16:creationId xmlns:a16="http://schemas.microsoft.com/office/drawing/2014/main" id="{60755BBE-7EC1-6792-11F7-5F75161AB7A7}"/>
              </a:ext>
            </a:extLst>
          </p:cNvPr>
          <p:cNvSpPr txBox="1"/>
          <p:nvPr/>
        </p:nvSpPr>
        <p:spPr>
          <a:xfrm>
            <a:off x="5663952" y="1196752"/>
            <a:ext cx="619268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x(c1 </a:t>
            </a:r>
            <a:r>
              <a:rPr lang="en-IN" dirty="0">
                <a:solidFill>
                  <a:srgbClr val="834689"/>
                </a:solidFill>
                <a:latin typeface="Liberation Mono"/>
                <a:cs typeface="Arial" panose="020B0604020202020204" pitchFamily="34" charset="0"/>
              </a:rPr>
              <a:t>INT</a:t>
            </a:r>
            <a:r>
              <a:rPr lang="en-IN" dirty="0">
                <a:latin typeface="Liberation Mono"/>
              </a:rPr>
              <a:t> , c2 </a:t>
            </a:r>
            <a:r>
              <a:rPr lang="en-IN" dirty="0">
                <a:solidFill>
                  <a:srgbClr val="834689"/>
                </a:solidFill>
                <a:latin typeface="Liberation Mono"/>
                <a:cs typeface="Arial" panose="020B0604020202020204" pitchFamily="34" charset="0"/>
              </a:rPr>
              <a:t>SET</a:t>
            </a:r>
            <a:r>
              <a:rPr lang="en-IN" dirty="0">
                <a:latin typeface="Liberation Mono"/>
              </a:rPr>
              <a:t>(</a:t>
            </a:r>
            <a:r>
              <a:rPr lang="en-IN" dirty="0">
                <a:solidFill>
                  <a:srgbClr val="669900"/>
                </a:solidFill>
                <a:latin typeface="Liberation Mono"/>
              </a:rPr>
              <a:t>'Red'</a:t>
            </a:r>
            <a:r>
              <a:rPr lang="en-IN" dirty="0">
                <a:latin typeface="Liberation Mono"/>
              </a:rPr>
              <a:t>,</a:t>
            </a:r>
            <a:r>
              <a:rPr lang="en-IN" dirty="0">
                <a:solidFill>
                  <a:srgbClr val="669900"/>
                </a:solidFill>
                <a:latin typeface="Liberation Mono"/>
              </a:rPr>
              <a:t>'Blue'</a:t>
            </a:r>
            <a:r>
              <a:rPr lang="en-IN" dirty="0">
                <a:latin typeface="Liberation Mono"/>
              </a:rPr>
              <a:t>,</a:t>
            </a:r>
            <a:r>
              <a:rPr lang="en-IN" dirty="0">
                <a:solidFill>
                  <a:srgbClr val="669900"/>
                </a:solidFill>
                <a:latin typeface="Liberation Mono"/>
              </a:rPr>
              <a:t>'Green'</a:t>
            </a:r>
            <a:r>
              <a:rPr lang="en-IN" dirty="0">
                <a:latin typeface="Liberation Mono"/>
              </a:rPr>
              <a:t>, </a:t>
            </a:r>
            <a:r>
              <a:rPr lang="en-IN" dirty="0">
                <a:solidFill>
                  <a:srgbClr val="669900"/>
                </a:solidFill>
                <a:latin typeface="Liberation Mono"/>
              </a:rPr>
              <a:t>'Yellow'</a:t>
            </a:r>
            <a:r>
              <a:rPr lang="en-IN" dirty="0">
                <a:latin typeface="Liberation Mono"/>
              </a:rPr>
              <a:t>));</a:t>
            </a:r>
          </a:p>
        </p:txBody>
      </p:sp>
      <p:sp>
        <p:nvSpPr>
          <p:cNvPr id="8" name="TextBox 7">
            <a:extLst>
              <a:ext uri="{FF2B5EF4-FFF2-40B4-BE49-F238E27FC236}">
                <a16:creationId xmlns:a16="http://schemas.microsoft.com/office/drawing/2014/main" id="{7812BA24-83A1-4BE7-C151-103902A3EB1F}"/>
              </a:ext>
            </a:extLst>
          </p:cNvPr>
          <p:cNvSpPr txBox="1"/>
          <p:nvPr/>
        </p:nvSpPr>
        <p:spPr>
          <a:xfrm>
            <a:off x="6528048" y="2531174"/>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11370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2143303"/>
            <a:ext cx="11665296" cy="38779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3647728" y="539388"/>
            <a:ext cx="7160096"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19336" y="1187460"/>
            <a:ext cx="5976664" cy="7386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a:p>
            <a:pPr marL="285750" indent="-285750">
              <a:buFont typeface="Arial" panose="020B0604020202020204" pitchFamily="34" charset="0"/>
              <a:buChar char="•"/>
            </a:pPr>
            <a:endParaRPr lang="en-IN" sz="600" b="1"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`Order Details`</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1712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5" name="TextBox 4">
            <a:extLst>
              <a:ext uri="{FF2B5EF4-FFF2-40B4-BE49-F238E27FC236}">
                <a16:creationId xmlns:a16="http://schemas.microsoft.com/office/drawing/2014/main" id="{8937C0B8-B706-3B97-30F8-D69304270CB5}"/>
              </a:ext>
            </a:extLst>
          </p:cNvPr>
          <p:cNvSpPr txBox="1"/>
          <p:nvPr/>
        </p:nvSpPr>
        <p:spPr>
          <a:xfrm>
            <a:off x="5087888" y="2955225"/>
            <a:ext cx="695847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a(c1, c2)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err="1">
                <a:latin typeface="Liberation Mono"/>
              </a:rPr>
              <a:t>elt</a:t>
            </a:r>
            <a:r>
              <a:rPr lang="en-IN" dirty="0">
                <a:latin typeface="Liberation Mono"/>
              </a:rPr>
              <a:t>(c1, </a:t>
            </a:r>
            <a:r>
              <a:rPr lang="en-IN" dirty="0">
                <a:solidFill>
                  <a:srgbClr val="669900"/>
                </a:solidFill>
                <a:latin typeface="Liberation Mono"/>
              </a:rPr>
              <a:t>'cod'</a:t>
            </a:r>
            <a:r>
              <a:rPr lang="en-IN" dirty="0">
                <a:latin typeface="Liberation Mono"/>
              </a:rPr>
              <a:t>, </a:t>
            </a:r>
            <a:r>
              <a:rPr lang="en-IN" dirty="0">
                <a:solidFill>
                  <a:srgbClr val="669900"/>
                </a:solidFill>
                <a:latin typeface="Liberation Mono"/>
              </a:rPr>
              <a:t>'cash'</a:t>
            </a:r>
            <a:r>
              <a:rPr lang="en-IN" dirty="0">
                <a:latin typeface="Liberation Mono"/>
              </a:rPr>
              <a:t>, </a:t>
            </a:r>
            <a:r>
              <a:rPr lang="en-IN" dirty="0">
                <a:solidFill>
                  <a:srgbClr val="669900"/>
                </a:solidFill>
                <a:latin typeface="Liberation Mono"/>
              </a:rPr>
              <a:t>'credit'</a:t>
            </a:r>
            <a:r>
              <a:rPr lang="en-IN" dirty="0">
                <a:latin typeface="Liberation Mono"/>
              </a:rPr>
              <a:t>, </a:t>
            </a:r>
            <a:r>
              <a:rPr lang="en-IN" dirty="0">
                <a:solidFill>
                  <a:srgbClr val="669900"/>
                </a:solidFill>
                <a:latin typeface="Liberation Mono"/>
              </a:rPr>
              <a:t>'debit'</a:t>
            </a:r>
            <a:r>
              <a:rPr lang="en-IN" dirty="0">
                <a:latin typeface="Liberation Mono"/>
              </a:rPr>
              <a:t>));</a:t>
            </a:r>
          </a:p>
        </p:txBody>
      </p:sp>
    </p:spTree>
    <p:extLst>
      <p:ext uri="{BB962C8B-B14F-4D97-AF65-F5344CB8AC3E}">
        <p14:creationId xmlns:p14="http://schemas.microsoft.com/office/powerpoint/2010/main" val="265312033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dirty="0">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73877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
        <p:nvSpPr>
          <p:cNvPr id="27" name="TextBox 26">
            <a:extLst>
              <a:ext uri="{FF2B5EF4-FFF2-40B4-BE49-F238E27FC236}">
                <a16:creationId xmlns:a16="http://schemas.microsoft.com/office/drawing/2014/main" id="{6E65EB57-593D-4F18-EBCE-7AF52E86C11C}"/>
              </a:ext>
            </a:extLst>
          </p:cNvPr>
          <p:cNvSpPr txBox="1"/>
          <p:nvPr/>
        </p:nvSpPr>
        <p:spPr>
          <a:xfrm>
            <a:off x="9264352" y="2073622"/>
            <a:ext cx="1240527" cy="923330"/>
          </a:xfrm>
          <a:prstGeom prst="rect">
            <a:avLst/>
          </a:prstGeom>
          <a:noFill/>
        </p:spPr>
        <p:txBody>
          <a:bodyPr wrap="square">
            <a:spAutoFit/>
          </a:bodyPr>
          <a:lstStyle/>
          <a:p>
            <a:r>
              <a:rPr lang="en-IN" dirty="0">
                <a:latin typeface="Palatino Linotype" panose="02040502050505030304" pitchFamily="18" charset="0"/>
              </a:rPr>
              <a:t>Salary increased by </a:t>
            </a:r>
            <a:r>
              <a:rPr lang="en-IN" b="1" dirty="0">
                <a:latin typeface="Palatino Linotype" panose="02040502050505030304" pitchFamily="18" charset="0"/>
              </a:rPr>
              <a:t>10%</a:t>
            </a:r>
            <a:endParaRPr lang="en-IN" dirty="0">
              <a:latin typeface="Palatino Linotype" panose="02040502050505030304" pitchFamily="18" charset="0"/>
            </a:endParaRPr>
          </a:p>
        </p:txBody>
      </p:sp>
      <p:sp>
        <p:nvSpPr>
          <p:cNvPr id="28" name="TextBox 27">
            <a:extLst>
              <a:ext uri="{FF2B5EF4-FFF2-40B4-BE49-F238E27FC236}">
                <a16:creationId xmlns:a16="http://schemas.microsoft.com/office/drawing/2014/main" id="{CFFDCB93-018E-7322-3076-1E5B03F3EB67}"/>
              </a:ext>
            </a:extLst>
          </p:cNvPr>
          <p:cNvSpPr txBox="1"/>
          <p:nvPr/>
        </p:nvSpPr>
        <p:spPr>
          <a:xfrm>
            <a:off x="10606372" y="2073622"/>
            <a:ext cx="1240527" cy="923330"/>
          </a:xfrm>
          <a:prstGeom prst="rect">
            <a:avLst/>
          </a:prstGeom>
          <a:noFill/>
        </p:spPr>
        <p:txBody>
          <a:bodyPr wrap="square">
            <a:spAutoFit/>
          </a:bodyPr>
          <a:lstStyle/>
          <a:p>
            <a:r>
              <a:rPr lang="en-IN" dirty="0">
                <a:latin typeface="Palatino Linotype" panose="02040502050505030304" pitchFamily="18" charset="0"/>
              </a:rPr>
              <a:t>Salary increased by </a:t>
            </a:r>
            <a:r>
              <a:rPr lang="en-IN" b="1" dirty="0">
                <a:latin typeface="Palatino Linotype" panose="02040502050505030304" pitchFamily="18" charset="0"/>
              </a:rPr>
              <a:t>25%</a:t>
            </a:r>
            <a:endParaRPr lang="en-IN" dirty="0">
              <a:latin typeface="Palatino Linotype" panose="02040502050505030304" pitchFamily="18" charset="0"/>
            </a:endParaRPr>
          </a:p>
        </p:txBody>
      </p:sp>
      <p:cxnSp>
        <p:nvCxnSpPr>
          <p:cNvPr id="30" name="Straight Arrow Connector 29">
            <a:extLst>
              <a:ext uri="{FF2B5EF4-FFF2-40B4-BE49-F238E27FC236}">
                <a16:creationId xmlns:a16="http://schemas.microsoft.com/office/drawing/2014/main" id="{85EAB1BC-BCC5-287D-4F97-43C5DF4A1D06}"/>
              </a:ext>
            </a:extLst>
          </p:cNvPr>
          <p:cNvCxnSpPr/>
          <p:nvPr/>
        </p:nvCxnSpPr>
        <p:spPr>
          <a:xfrm>
            <a:off x="8781738" y="1700808"/>
            <a:ext cx="770646" cy="372814"/>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C076115-CDD0-ABAF-0754-ECE79D18E83C}"/>
              </a:ext>
            </a:extLst>
          </p:cNvPr>
          <p:cNvCxnSpPr>
            <a:cxnSpLocks/>
          </p:cNvCxnSpPr>
          <p:nvPr/>
        </p:nvCxnSpPr>
        <p:spPr>
          <a:xfrm>
            <a:off x="9955308" y="1700808"/>
            <a:ext cx="893220" cy="369332"/>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9338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91344" y="2433082"/>
            <a:ext cx="11809312" cy="707886"/>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 </a:t>
            </a:r>
            <a:r>
              <a:rPr lang="en-IN" sz="2000" dirty="0">
                <a:solidFill>
                  <a:schemeClr val="bg1">
                    <a:lumMod val="65000"/>
                  </a:schemeClr>
                </a:solidFill>
                <a:latin typeface="Liberation Mono"/>
              </a:rPr>
              <a:t>| </a:t>
            </a:r>
            <a:r>
              <a:rPr lang="en-IN" sz="2000" i="1" dirty="0">
                <a:latin typeface="Liberation Mono"/>
              </a:rPr>
              <a:t>query</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 </a:t>
            </a:r>
            <a:r>
              <a:rPr lang="en-IN" sz="2000" dirty="0">
                <a:solidFill>
                  <a:schemeClr val="bg1">
                    <a:lumMod val="65000"/>
                  </a:schemeClr>
                </a:solidFill>
                <a:latin typeface="Liberation Mono"/>
              </a:rPr>
              <a:t>| </a:t>
            </a:r>
            <a:r>
              <a:rPr lang="en-IN" sz="2000" i="1" dirty="0">
                <a:latin typeface="Liberation Mono"/>
              </a:rPr>
              <a:t>query</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BABA31-D6D1-483B-8498-12B917B0631B}"/>
              </a:ext>
            </a:extLst>
          </p:cNvPr>
          <p:cNvSpPr/>
          <p:nvPr/>
        </p:nvSpPr>
        <p:spPr>
          <a:xfrm>
            <a:off x="263351" y="1174680"/>
            <a:ext cx="11598457" cy="3262432"/>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400" b="1"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a:t>
            </a:r>
            <a:r>
              <a:rPr lang="en-IN" b="1" dirty="0">
                <a:solidFill>
                  <a:schemeClr val="bg2">
                    <a:lumMod val="10000"/>
                  </a:schemeClr>
                </a:solidFill>
                <a:latin typeface="Arial" panose="020B0604020202020204" pitchFamily="34" charset="0"/>
                <a:cs typeface="Arial" panose="020B0604020202020204" pitchFamily="34" charset="0"/>
              </a:rPr>
              <a:t>only one </a:t>
            </a:r>
            <a:r>
              <a:rPr lang="en-IN" dirty="0">
                <a:solidFill>
                  <a:srgbClr val="0077AA"/>
                </a:solidFill>
                <a:latin typeface="Arial" panose="020B0604020202020204" pitchFamily="34" charset="0"/>
                <a:cs typeface="Arial" panose="020B0604020202020204" pitchFamily="34" charset="0"/>
              </a:rPr>
              <a:t>AUTO_INCREMENT </a:t>
            </a:r>
            <a:r>
              <a:rPr lang="en-IN" dirty="0">
                <a:solidFill>
                  <a:schemeClr val="bg2">
                    <a:lumMod val="10000"/>
                  </a:schemeClr>
                </a:solidFill>
                <a:latin typeface="Arial" panose="020B0604020202020204" pitchFamily="34" charset="0"/>
                <a:cs typeface="Arial" panose="020B0604020202020204" pitchFamily="34" charset="0"/>
              </a:rPr>
              <a:t>column per table. </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column defined with </a:t>
            </a:r>
            <a:r>
              <a:rPr lang="en-US" dirty="0">
                <a:solidFill>
                  <a:srgbClr val="0077AA"/>
                </a:solidFill>
                <a:latin typeface="Arial" panose="020B0604020202020204" pitchFamily="34" charset="0"/>
                <a:cs typeface="Arial" panose="020B0604020202020204" pitchFamily="34" charset="0"/>
              </a:rPr>
              <a:t>AUTO_INCREMENT </a:t>
            </a:r>
            <a:r>
              <a:rPr lang="en-US" b="1" dirty="0">
                <a:solidFill>
                  <a:schemeClr val="bg2">
                    <a:lumMod val="10000"/>
                  </a:schemeClr>
                </a:solidFill>
                <a:latin typeface="Arial" panose="020B0604020202020204" pitchFamily="34" charset="0"/>
                <a:cs typeface="Arial" panose="020B0604020202020204" pitchFamily="34" charset="0"/>
              </a:rPr>
              <a:t>must be indexed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a:t>
            </a:r>
            <a:r>
              <a:rPr lang="en-IN" dirty="0">
                <a:solidFill>
                  <a:srgbClr val="0077AA"/>
                </a:solidFill>
                <a:latin typeface="Arial" panose="020B0604020202020204" pitchFamily="34" charset="0"/>
                <a:cs typeface="Arial" panose="020B0604020202020204" pitchFamily="34" charset="0"/>
              </a:rPr>
              <a:t>DEFAULT</a:t>
            </a:r>
            <a:r>
              <a:rPr lang="en-IN" dirty="0">
                <a:solidFill>
                  <a:schemeClr val="bg2">
                    <a:lumMod val="10000"/>
                  </a:schemeClr>
                </a:solidFill>
                <a:latin typeface="Arial" panose="020B0604020202020204" pitchFamily="34" charset="0"/>
                <a:cs typeface="Arial" panose="020B0604020202020204" pitchFamily="34" charset="0"/>
              </a:rPr>
              <a: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a:t>
            </a:r>
            <a:r>
              <a:rPr lang="en-IN" b="1" dirty="0">
                <a:solidFill>
                  <a:schemeClr val="bg2">
                    <a:lumMod val="10000"/>
                  </a:schemeClr>
                </a:solidFill>
                <a:latin typeface="Arial" panose="020B0604020202020204" pitchFamily="34" charset="0"/>
                <a:cs typeface="Arial" panose="020B0604020202020204" pitchFamily="34" charset="0"/>
              </a:rPr>
              <a:t>positive values</a:t>
            </a:r>
            <a:r>
              <a:rPr lang="en-IN" dirty="0">
                <a:solidFill>
                  <a:schemeClr val="bg2">
                    <a:lumMod val="10000"/>
                  </a:schemeClr>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AUTO_INCREMENT </a:t>
            </a:r>
            <a:r>
              <a:rPr lang="en-US" dirty="0">
                <a:solidFill>
                  <a:schemeClr val="bg2">
                    <a:lumMod val="10000"/>
                  </a:schemeClr>
                </a:solidFill>
                <a:latin typeface="Arial" panose="020B0604020202020204" pitchFamily="34" charset="0"/>
                <a:cs typeface="Arial" panose="020B0604020202020204" pitchFamily="34" charset="0"/>
              </a:rPr>
              <a:t>works only with </a:t>
            </a:r>
            <a:r>
              <a:rPr lang="en-US" b="1" dirty="0">
                <a:solidFill>
                  <a:schemeClr val="bg2">
                    <a:lumMod val="10000"/>
                  </a:schemeClr>
                </a:solidFill>
                <a:latin typeface="Arial" panose="020B0604020202020204" pitchFamily="34" charset="0"/>
                <a:cs typeface="Arial" panose="020B0604020202020204" pitchFamily="34" charset="0"/>
              </a:rPr>
              <a:t>integer types </a:t>
            </a:r>
            <a:r>
              <a:rPr lang="en-US" dirty="0">
                <a:solidFill>
                  <a:schemeClr val="bg2">
                    <a:lumMod val="10000"/>
                  </a:schemeClr>
                </a:solidFill>
                <a:latin typeface="Arial" panose="020B0604020202020204" pitchFamily="34" charset="0"/>
                <a:cs typeface="Arial" panose="020B0604020202020204" pitchFamily="34" charset="0"/>
              </a:rPr>
              <a:t>(TINYINT, SMALLINT, INT, BIGINT . . .)</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a:t>
            </a:r>
            <a:r>
              <a:rPr lang="en-IN" dirty="0">
                <a:solidFill>
                  <a:srgbClr val="A67F5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or </a:t>
            </a:r>
            <a:r>
              <a:rPr lang="en-IN" dirty="0">
                <a:solidFill>
                  <a:srgbClr val="990055"/>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 into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column, it generates </a:t>
            </a:r>
            <a:r>
              <a:rPr lang="en-IN" b="1" dirty="0">
                <a:latin typeface="Arial" panose="020B0604020202020204" pitchFamily="34" charset="0"/>
                <a:cs typeface="Arial" panose="020B0604020202020204" pitchFamily="34" charset="0"/>
              </a:rPr>
              <a:t>next value</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a row is deleted or a transaction is rolled back, the auto_increment number is not reused.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Truncating a table </a:t>
            </a:r>
            <a:r>
              <a:rPr lang="en-US" b="1" dirty="0">
                <a:latin typeface="Arial" panose="020B0604020202020204" pitchFamily="34" charset="0"/>
                <a:cs typeface="Arial" panose="020B0604020202020204" pitchFamily="34" charset="0"/>
              </a:rPr>
              <a:t>resets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back to </a:t>
            </a:r>
            <a:r>
              <a:rPr lang="en-US" dirty="0">
                <a:solidFill>
                  <a:srgbClr val="990055"/>
                </a:solidFill>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you insert multiple rows in one INSERT, each row gets a </a:t>
            </a:r>
            <a:r>
              <a:rPr lang="en-US" b="1" dirty="0">
                <a:latin typeface="Arial" panose="020B0604020202020204" pitchFamily="34" charset="0"/>
                <a:cs typeface="Arial" panose="020B0604020202020204" pitchFamily="34" charset="0"/>
              </a:rPr>
              <a:t>different value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50912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8651777" y="622429"/>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27217" y="755412"/>
            <a:ext cx="8157016"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DADBB7BA-C44B-9070-4E40-0F9B8C3FF488}"/>
              </a:ext>
            </a:extLst>
          </p:cNvPr>
          <p:cNvGrpSpPr/>
          <p:nvPr/>
        </p:nvGrpSpPr>
        <p:grpSpPr>
          <a:xfrm>
            <a:off x="191344" y="5613047"/>
            <a:ext cx="11670465" cy="1200329"/>
            <a:chOff x="476230" y="5036983"/>
            <a:chExt cx="11385579" cy="1200329"/>
          </a:xfrm>
        </p:grpSpPr>
        <p:sp>
          <p:nvSpPr>
            <p:cNvPr id="3" name="Rectangle 2"/>
            <p:cNvSpPr/>
            <p:nvPr/>
          </p:nvSpPr>
          <p:spPr>
            <a:xfrm>
              <a:off x="476230" y="5036983"/>
              <a:ext cx="3515629" cy="101566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36983"/>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gr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
        <p:nvSpPr>
          <p:cNvPr id="6" name="TextBox 5">
            <a:extLst>
              <a:ext uri="{FF2B5EF4-FFF2-40B4-BE49-F238E27FC236}">
                <a16:creationId xmlns:a16="http://schemas.microsoft.com/office/drawing/2014/main" id="{0A5D5A68-5CA5-E8FD-2352-2D696B5A2987}"/>
              </a:ext>
            </a:extLst>
          </p:cNvPr>
          <p:cNvSpPr txBox="1"/>
          <p:nvPr/>
        </p:nvSpPr>
        <p:spPr>
          <a:xfrm>
            <a:off x="191344" y="4665330"/>
            <a:ext cx="11987238"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2005190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a:solidFill>
                  <a:srgbClr val="A67F59"/>
                </a:solidFill>
                <a:effectLst/>
                <a:latin typeface="Liberation Mono"/>
              </a:rPr>
              <a:t>NOT</a:t>
            </a:r>
            <a:r>
              <a:rPr lang="en-US" b="0" i="0">
                <a:solidFill>
                  <a:srgbClr val="000000"/>
                </a:solidFill>
                <a:effectLst/>
                <a:latin typeface="Liberation Mono"/>
              </a:rPr>
              <a:t> </a:t>
            </a:r>
            <a:r>
              <a:rPr lang="en-US" dirty="0">
                <a:solidFill>
                  <a:srgbClr val="A67F59"/>
                </a:solidFill>
                <a:latin typeface="Liberation Mono"/>
              </a:rPr>
              <a:t>NULL</a:t>
            </a:r>
            <a:r>
              <a:rPr lang="en-US">
                <a:solidFill>
                  <a:srgbClr val="000000"/>
                </a:solidFill>
                <a:latin typeface="Liberation Mono"/>
              </a:rPr>
              <a:t>,</a:t>
            </a:r>
            <a:r>
              <a:rPr lang="en-US" b="0" i="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836712"/>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628800"/>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
        <p:nvSpPr>
          <p:cNvPr id="4" name="Rectangle 3">
            <a:extLst>
              <a:ext uri="{FF2B5EF4-FFF2-40B4-BE49-F238E27FC236}">
                <a16:creationId xmlns:a16="http://schemas.microsoft.com/office/drawing/2014/main" id="{A148D12D-CA56-2796-959C-F16EDC767CBB}"/>
              </a:ext>
            </a:extLst>
          </p:cNvPr>
          <p:cNvSpPr/>
          <p:nvPr/>
        </p:nvSpPr>
        <p:spPr>
          <a:xfrm>
            <a:off x="203967" y="2512055"/>
            <a:ext cx="11784066" cy="329320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with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cannot use a generated column in a DEFAULT clause.</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a:t>
            </a:r>
            <a:r>
              <a:rPr lang="en-US" b="1" dirty="0">
                <a:latin typeface="Arial" panose="020B0604020202020204" pitchFamily="34" charset="0"/>
                <a:cs typeface="Arial" panose="020B0604020202020204" pitchFamily="34" charset="0"/>
              </a:rPr>
              <a:t>cannot insert/update</a:t>
            </a:r>
            <a:r>
              <a:rPr lang="en-US" dirty="0">
                <a:latin typeface="Arial" panose="020B0604020202020204" pitchFamily="34" charset="0"/>
                <a:cs typeface="Arial" panose="020B0604020202020204" pitchFamily="34" charset="0"/>
              </a:rPr>
              <a:t> values into a generated column directly.</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Tree>
    <p:extLst>
      <p:ext uri="{BB962C8B-B14F-4D97-AF65-F5344CB8AC3E}">
        <p14:creationId xmlns:p14="http://schemas.microsoft.com/office/powerpoint/2010/main" val="2558910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E3661-2EDF-07C2-60BC-180025536B3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24EC199-EA87-8644-C8CE-882389D75291}"/>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674A6FC-32D6-54AB-7B04-BF92332F500D}"/>
              </a:ext>
            </a:extLst>
          </p:cNvPr>
          <p:cNvSpPr txBox="1"/>
          <p:nvPr/>
        </p:nvSpPr>
        <p:spPr>
          <a:xfrm>
            <a:off x="335360" y="1807656"/>
            <a:ext cx="1144927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r>
              <a:rPr lang="en-IN" dirty="0">
                <a:latin typeface="Liberation Mono"/>
              </a:rPr>
              <a:t>       document </a:t>
            </a:r>
            <a:r>
              <a:rPr lang="en-IN" dirty="0">
                <a:solidFill>
                  <a:srgbClr val="834689"/>
                </a:solidFill>
                <a:latin typeface="Liberation Mono"/>
                <a:cs typeface="Arial" panose="020B0604020202020204" pitchFamily="34" charset="0"/>
              </a:rPr>
              <a:t>JSON</a:t>
            </a:r>
            <a:r>
              <a:rPr lang="en-IN" dirty="0">
                <a:latin typeface="Liberation Mono"/>
              </a:rPr>
              <a:t>,</a:t>
            </a:r>
          </a:p>
          <a:p>
            <a:r>
              <a:rPr lang="en-IN" dirty="0"/>
              <a:t>      brand </a:t>
            </a:r>
            <a:r>
              <a:rPr lang="en-IN" dirty="0">
                <a:solidFill>
                  <a:srgbClr val="834689"/>
                </a:solidFill>
                <a:latin typeface="Liberation Mono"/>
                <a:cs typeface="Arial" panose="020B0604020202020204" pitchFamily="34" charset="0"/>
              </a:rPr>
              <a:t>VARCHAR</a:t>
            </a:r>
            <a:r>
              <a:rPr lang="en-IN" dirty="0"/>
              <a:t>(10),</a:t>
            </a:r>
            <a:endParaRPr lang="en-IN" dirty="0">
              <a:latin typeface="Liberation Mono"/>
            </a:endParaRPr>
          </a:p>
          <a:p>
            <a:r>
              <a:rPr lang="en-IN" dirty="0">
                <a:latin typeface="Liberation Mono"/>
              </a:rPr>
              <a:t>       total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(document</a:t>
            </a:r>
            <a:r>
              <a:rPr lang="en-IN" dirty="0">
                <a:solidFill>
                  <a:srgbClr val="39AE0A"/>
                </a:solidFill>
                <a:latin typeface="Liberation Mono"/>
              </a:rPr>
              <a:t>-&gt;&gt;</a:t>
            </a:r>
            <a:r>
              <a:rPr lang="en-IN" dirty="0">
                <a:latin typeface="Liberation Mono"/>
              </a:rPr>
              <a:t>'</a:t>
            </a:r>
            <a:r>
              <a:rPr lang="en-IN" dirty="0">
                <a:solidFill>
                  <a:srgbClr val="DD4A68"/>
                </a:solidFill>
                <a:latin typeface="Liberation Mono"/>
              </a:rPr>
              <a:t>$</a:t>
            </a:r>
            <a:r>
              <a:rPr lang="en-IN" dirty="0">
                <a:latin typeface="Liberation Mono"/>
              </a:rPr>
              <a:t>.rate’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rPr>
              <a:t>document</a:t>
            </a:r>
            <a:r>
              <a:rPr lang="en-IN" dirty="0">
                <a:solidFill>
                  <a:srgbClr val="39AE0A"/>
                </a:solidFill>
                <a:latin typeface="Liberation Mono"/>
              </a:rPr>
              <a:t>-&gt;&gt;</a:t>
            </a:r>
            <a:r>
              <a:rPr lang="en-IN" dirty="0">
                <a:latin typeface="Liberation Mono"/>
              </a:rPr>
              <a:t>'</a:t>
            </a:r>
            <a:r>
              <a:rPr lang="en-IN" dirty="0">
                <a:solidFill>
                  <a:srgbClr val="DD4A68"/>
                </a:solidFill>
                <a:latin typeface="Liberation Mono"/>
              </a:rPr>
              <a:t>$</a:t>
            </a:r>
            <a:r>
              <a:rPr lang="en-IN" dirty="0">
                <a:latin typeface="Liberation Mono"/>
              </a:rPr>
              <a:t>.qty'));</a:t>
            </a:r>
          </a:p>
        </p:txBody>
      </p:sp>
      <p:sp>
        <p:nvSpPr>
          <p:cNvPr id="6" name="Rectangle 5">
            <a:extLst>
              <a:ext uri="{FF2B5EF4-FFF2-40B4-BE49-F238E27FC236}">
                <a16:creationId xmlns:a16="http://schemas.microsoft.com/office/drawing/2014/main" id="{1918D370-9CC3-B626-8F04-88E019285F2A}"/>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56463E9F-BB65-E38A-05D0-845B832AD666}"/>
              </a:ext>
            </a:extLst>
          </p:cNvPr>
          <p:cNvSpPr/>
          <p:nvPr/>
        </p:nvSpPr>
        <p:spPr>
          <a:xfrm>
            <a:off x="353361" y="5877272"/>
            <a:ext cx="11431270" cy="76944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t>MySQL doesn’t allow you to insert a value into </a:t>
            </a:r>
            <a:r>
              <a:rPr lang="en-IN" dirty="0">
                <a:solidFill>
                  <a:srgbClr val="0077AA"/>
                </a:solidFill>
                <a:latin typeface="Liberation Mono"/>
                <a:cs typeface="Arial" panose="020B0604020202020204" pitchFamily="34" charset="0"/>
              </a:rPr>
              <a:t>GENERATED column</a:t>
            </a:r>
            <a:r>
              <a:rPr lang="en-US" dirty="0"/>
              <a:t> — not even </a:t>
            </a:r>
            <a:r>
              <a:rPr lang="en-US" dirty="0">
                <a:latin typeface="Courier New" panose="02070309020205020404" pitchFamily="49" charset="0"/>
              </a:rPr>
              <a:t>DEFAULT</a:t>
            </a:r>
            <a:endParaRPr lang="en-IN" dirty="0"/>
          </a:p>
        </p:txBody>
      </p:sp>
    </p:spTree>
    <p:extLst>
      <p:ext uri="{BB962C8B-B14F-4D97-AF65-F5344CB8AC3E}">
        <p14:creationId xmlns:p14="http://schemas.microsoft.com/office/powerpoint/2010/main" val="173428701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6347F-68AF-F2F6-6FAE-AA7B0BEA33D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610A191-18A4-4D57-4517-63BC1F02DE2B}"/>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71C5255E-3814-493A-919B-F31AF00BF73A}"/>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5354BE6-8AF6-124B-2C43-B7D6EFAEF079}"/>
              </a:ext>
            </a:extLst>
          </p:cNvPr>
          <p:cNvSpPr txBox="1"/>
          <p:nvPr/>
        </p:nvSpPr>
        <p:spPr>
          <a:xfrm>
            <a:off x="335360" y="2420888"/>
            <a:ext cx="11521280" cy="83099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brand, document</a:t>
            </a:r>
            <a:r>
              <a:rPr lang="en-US" dirty="0">
                <a:solidFill>
                  <a:srgbClr val="39AE0A"/>
                </a:solidFill>
                <a:latin typeface="Liberation Mono"/>
              </a:rPr>
              <a:t>-&gt;&gt;</a:t>
            </a:r>
            <a:r>
              <a:rPr lang="en-US" dirty="0">
                <a:latin typeface="Liberation Mono"/>
              </a:rPr>
              <a:t> '</a:t>
            </a:r>
            <a:r>
              <a:rPr lang="en-US" dirty="0">
                <a:solidFill>
                  <a:srgbClr val="DD4A68"/>
                </a:solidFill>
                <a:latin typeface="Liberation Mono"/>
              </a:rPr>
              <a:t>$</a:t>
            </a:r>
            <a:r>
              <a:rPr lang="en-US" dirty="0">
                <a:latin typeface="Liberation Mono"/>
              </a:rPr>
              <a:t>.rate' rate, document</a:t>
            </a:r>
            <a:r>
              <a:rPr lang="en-US" dirty="0">
                <a:solidFill>
                  <a:srgbClr val="39AE0A"/>
                </a:solidFill>
                <a:latin typeface="Liberation Mono"/>
              </a:rPr>
              <a:t>-&gt;&gt;</a:t>
            </a:r>
            <a:r>
              <a:rPr lang="en-US" dirty="0">
                <a:latin typeface="Liberation Mono"/>
              </a:rPr>
              <a:t> '</a:t>
            </a:r>
            <a:r>
              <a:rPr lang="en-US" dirty="0">
                <a:solidFill>
                  <a:srgbClr val="DD4A68"/>
                </a:solidFill>
                <a:latin typeface="Liberation Mono"/>
              </a:rPr>
              <a:t>$</a:t>
            </a:r>
            <a:r>
              <a:rPr lang="en-US" dirty="0">
                <a:latin typeface="Liberation Mono"/>
              </a:rPr>
              <a:t>.qty' quantity, total </a:t>
            </a:r>
            <a:r>
              <a:rPr lang="en-US" dirty="0">
                <a:solidFill>
                  <a:srgbClr val="0077AA"/>
                </a:solidFill>
                <a:latin typeface="Liberation Mono"/>
              </a:rPr>
              <a:t>FROM</a:t>
            </a:r>
            <a:r>
              <a:rPr lang="en-US" dirty="0">
                <a:latin typeface="Liberation Mono"/>
              </a:rPr>
              <a:t> product;</a:t>
            </a:r>
          </a:p>
          <a:p>
            <a:pPr marL="285750" indent="-285750">
              <a:buFont typeface="Arial" panose="020B0604020202020204" pitchFamily="34" charset="0"/>
              <a:buChar char="•"/>
            </a:pPr>
            <a:endParaRPr lang="en-US" sz="12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77AA"/>
                </a:solidFill>
                <a:latin typeface="Liberation Mono"/>
              </a:rPr>
              <a:t>FROM</a:t>
            </a:r>
            <a:r>
              <a:rPr lang="en-US" dirty="0">
                <a:latin typeface="Liberation Mono"/>
              </a:rPr>
              <a:t> product; </a:t>
            </a:r>
            <a:r>
              <a:rPr lang="en-US" dirty="0">
                <a:solidFill>
                  <a:srgbClr val="00B050"/>
                </a:solidFill>
                <a:latin typeface="Liberation Mono"/>
              </a:rPr>
              <a:t>// return the number of elements in array</a:t>
            </a:r>
          </a:p>
        </p:txBody>
      </p:sp>
      <p:sp>
        <p:nvSpPr>
          <p:cNvPr id="7" name="TextBox 6">
            <a:extLst>
              <a:ext uri="{FF2B5EF4-FFF2-40B4-BE49-F238E27FC236}">
                <a16:creationId xmlns:a16="http://schemas.microsoft.com/office/drawing/2014/main" id="{B13A0660-262B-1427-D602-067305A9C432}"/>
              </a:ext>
            </a:extLst>
          </p:cNvPr>
          <p:cNvSpPr txBox="1"/>
          <p:nvPr/>
        </p:nvSpPr>
        <p:spPr>
          <a:xfrm>
            <a:off x="353361" y="1740584"/>
            <a:ext cx="11359263"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SELECT</a:t>
            </a:r>
            <a:endParaRPr lang="en-IN" sz="1900" dirty="0">
              <a:solidFill>
                <a:srgbClr val="B212AA"/>
              </a:solidFill>
            </a:endParaRPr>
          </a:p>
        </p:txBody>
      </p:sp>
    </p:spTree>
    <p:extLst>
      <p:ext uri="{BB962C8B-B14F-4D97-AF65-F5344CB8AC3E}">
        <p14:creationId xmlns:p14="http://schemas.microsoft.com/office/powerpoint/2010/main" val="10139832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50512-DB07-DBD2-366B-59DFCAEC6A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FFC94D1-5F19-7294-6A2A-CD3F23613A77}"/>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7112546-E8FE-FA11-A670-81E07632399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31BC0FF-603C-207E-B9D2-A3F293286646}"/>
              </a:ext>
            </a:extLst>
          </p:cNvPr>
          <p:cNvSpPr txBox="1"/>
          <p:nvPr/>
        </p:nvSpPr>
        <p:spPr>
          <a:xfrm>
            <a:off x="119336" y="2420888"/>
            <a:ext cx="11953328" cy="101566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product(id, document, brand) </a:t>
            </a:r>
            <a:r>
              <a:rPr lang="en-US" dirty="0">
                <a:solidFill>
                  <a:srgbClr val="0077AA"/>
                </a:solidFill>
                <a:latin typeface="Liberation Mono"/>
              </a:rPr>
              <a:t>VALUES</a:t>
            </a:r>
            <a:r>
              <a:rPr lang="en-US" dirty="0">
                <a:latin typeface="Liberation Mono"/>
              </a:rPr>
              <a:t> (</a:t>
            </a:r>
            <a:r>
              <a:rPr lang="en-US" dirty="0">
                <a:solidFill>
                  <a:srgbClr val="0077AA"/>
                </a:solidFill>
                <a:latin typeface="Liberation Mono"/>
              </a:rPr>
              <a:t>DEFAULT</a:t>
            </a:r>
            <a:r>
              <a:rPr lang="en-US"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"productName", </a:t>
            </a:r>
            <a:r>
              <a:rPr lang="en-IN" dirty="0">
                <a:solidFill>
                  <a:srgbClr val="00B050"/>
                </a:solidFill>
                <a:latin typeface="Liberation Mono"/>
              </a:rPr>
              <a:t>"shirt"</a:t>
            </a:r>
            <a:r>
              <a:rPr lang="en-IN" dirty="0">
                <a:solidFill>
                  <a:srgbClr val="669900"/>
                </a:solidFill>
                <a:latin typeface="Liberation Mono"/>
              </a:rPr>
              <a:t>, "rate"</a:t>
            </a:r>
            <a:r>
              <a:rPr lang="en-IN" dirty="0">
                <a:latin typeface="Liberation Mono"/>
              </a:rPr>
              <a:t>, </a:t>
            </a:r>
            <a:r>
              <a:rPr lang="en-IN" dirty="0">
                <a:solidFill>
                  <a:srgbClr val="990055"/>
                </a:solidFill>
                <a:latin typeface="Liberation Mono"/>
              </a:rPr>
              <a:t>1250</a:t>
            </a:r>
            <a:r>
              <a:rPr lang="en-IN" dirty="0">
                <a:latin typeface="Liberation Mono"/>
              </a:rPr>
              <a:t>, </a:t>
            </a:r>
            <a:r>
              <a:rPr lang="en-IN" dirty="0">
                <a:solidFill>
                  <a:srgbClr val="669900"/>
                </a:solidFill>
                <a:latin typeface="Liberation Mono"/>
              </a:rPr>
              <a:t>"qty"</a:t>
            </a:r>
            <a:r>
              <a:rPr lang="en-IN" dirty="0">
                <a:latin typeface="Liberation Mono"/>
              </a:rPr>
              <a:t>, </a:t>
            </a:r>
            <a:r>
              <a:rPr lang="en-IN" dirty="0">
                <a:solidFill>
                  <a:srgbClr val="990055"/>
                </a:solidFill>
                <a:latin typeface="Liberation Mono"/>
              </a:rPr>
              <a:t>9</a:t>
            </a:r>
            <a:r>
              <a:rPr lang="en-US" dirty="0">
                <a:solidFill>
                  <a:srgbClr val="990055"/>
                </a:solidFill>
                <a:latin typeface="Liberation Mono"/>
              </a:rPr>
              <a:t>, </a:t>
            </a:r>
            <a:r>
              <a:rPr lang="en-US" dirty="0">
                <a:solidFill>
                  <a:srgbClr val="669900"/>
                </a:solidFill>
                <a:latin typeface="Liberation Mono"/>
              </a:rPr>
              <a:t>"size"</a:t>
            </a:r>
            <a:r>
              <a:rPr lang="en-US" dirty="0">
                <a:latin typeface="Liberation Mono"/>
              </a:rPr>
              <a:t>,</a:t>
            </a:r>
            <a:r>
              <a:rPr lang="en-US" dirty="0">
                <a:solidFill>
                  <a:srgbClr val="990055"/>
                </a:solidFill>
                <a:latin typeface="Liberation Mono"/>
              </a:rPr>
              <a:t> </a:t>
            </a:r>
            <a:r>
              <a:rPr lang="en-US" dirty="0">
                <a:solidFill>
                  <a:srgbClr val="DD4A68"/>
                </a:solidFill>
                <a:latin typeface="Liberation Mono"/>
              </a:rPr>
              <a:t>JSON_ARRAY</a:t>
            </a:r>
            <a:r>
              <a:rPr lang="en-US" dirty="0">
                <a:latin typeface="Liberation Mono"/>
              </a:rPr>
              <a:t>(</a:t>
            </a:r>
            <a:r>
              <a:rPr lang="en-US" dirty="0">
                <a:solidFill>
                  <a:srgbClr val="00B050"/>
                </a:solidFill>
                <a:latin typeface="Liberation Mono"/>
              </a:rPr>
              <a:t>'S'</a:t>
            </a:r>
            <a:r>
              <a:rPr lang="en-US" dirty="0">
                <a:latin typeface="Liberation Mono"/>
              </a:rPr>
              <a:t>, </a:t>
            </a:r>
            <a:r>
              <a:rPr lang="en-US" dirty="0">
                <a:solidFill>
                  <a:srgbClr val="00B050"/>
                </a:solidFill>
                <a:latin typeface="Liberation Mono"/>
              </a:rPr>
              <a:t>'M'</a:t>
            </a:r>
            <a:r>
              <a:rPr lang="en-US" dirty="0">
                <a:latin typeface="Liberation Mono"/>
              </a:rPr>
              <a:t>)</a:t>
            </a:r>
            <a:r>
              <a:rPr lang="en-IN" dirty="0">
                <a:latin typeface="Liberation Mono"/>
              </a:rPr>
              <a:t>)</a:t>
            </a:r>
            <a:r>
              <a:rPr lang="en-US" dirty="0">
                <a:latin typeface="Liberation Mono"/>
              </a:rPr>
              <a:t>, </a:t>
            </a:r>
            <a:r>
              <a:rPr lang="en-US" dirty="0">
                <a:solidFill>
                  <a:srgbClr val="00B050"/>
                </a:solidFill>
                <a:latin typeface="Liberation Mono"/>
              </a:rPr>
              <a:t>'Raymonds'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product(document) </a:t>
            </a:r>
            <a:r>
              <a:rPr lang="en-US" dirty="0">
                <a:solidFill>
                  <a:srgbClr val="0077AA"/>
                </a:solidFill>
                <a:latin typeface="Liberation Mono"/>
              </a:rPr>
              <a:t>VALUES</a:t>
            </a:r>
            <a:r>
              <a:rPr lang="en-US" dirty="0">
                <a:latin typeface="Liberation Mono"/>
              </a:rPr>
              <a:t>(</a:t>
            </a:r>
            <a:r>
              <a:rPr lang="en-US" dirty="0">
                <a:solidFill>
                  <a:srgbClr val="DD4A68"/>
                </a:solidFill>
                <a:latin typeface="Liberation Mono"/>
              </a:rPr>
              <a:t>JSON_OBJECT</a:t>
            </a:r>
            <a:r>
              <a:rPr lang="en-US" dirty="0">
                <a:latin typeface="Liberation Mono"/>
              </a:rPr>
              <a:t>(</a:t>
            </a:r>
            <a:r>
              <a:rPr lang="en-US" dirty="0">
                <a:solidFill>
                  <a:srgbClr val="669900"/>
                </a:solidFill>
                <a:latin typeface="Liberation Mono"/>
              </a:rPr>
              <a:t>'userName'</a:t>
            </a:r>
            <a:r>
              <a:rPr lang="en-US" dirty="0">
                <a:latin typeface="Liberation Mono"/>
              </a:rPr>
              <a:t>, </a:t>
            </a:r>
            <a:r>
              <a:rPr lang="en-US" dirty="0">
                <a:solidFill>
                  <a:srgbClr val="00B050"/>
                </a:solidFill>
                <a:latin typeface="Liberation Mono"/>
              </a:rPr>
              <a:t>'saleel'</a:t>
            </a:r>
            <a:r>
              <a:rPr lang="en-US" dirty="0">
                <a:latin typeface="Liberation Mono"/>
              </a:rPr>
              <a:t>, </a:t>
            </a:r>
            <a:r>
              <a:rPr lang="en-US" dirty="0">
                <a:solidFill>
                  <a:srgbClr val="669900"/>
                </a:solidFill>
                <a:latin typeface="Liberation Mono"/>
              </a:rPr>
              <a:t>'password'</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00B050"/>
                </a:solidFill>
                <a:latin typeface="Liberation Mono"/>
              </a:rPr>
              <a:t>'saleel'</a:t>
            </a:r>
            <a:r>
              <a:rPr lang="en-US" dirty="0">
                <a:latin typeface="Liberation Mono"/>
              </a:rPr>
              <a:t>));</a:t>
            </a:r>
          </a:p>
        </p:txBody>
      </p:sp>
      <p:sp>
        <p:nvSpPr>
          <p:cNvPr id="7" name="TextBox 6">
            <a:extLst>
              <a:ext uri="{FF2B5EF4-FFF2-40B4-BE49-F238E27FC236}">
                <a16:creationId xmlns:a16="http://schemas.microsoft.com/office/drawing/2014/main" id="{7F76CC30-87D6-49CC-0F89-2D6CE8477188}"/>
              </a:ext>
            </a:extLst>
          </p:cNvPr>
          <p:cNvSpPr txBox="1"/>
          <p:nvPr/>
        </p:nvSpPr>
        <p:spPr>
          <a:xfrm>
            <a:off x="353361" y="1740584"/>
            <a:ext cx="11359263"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INSERT in </a:t>
            </a:r>
            <a:r>
              <a:rPr lang="en-IN" sz="1900" b="1" i="1" dirty="0">
                <a:solidFill>
                  <a:srgbClr val="B212AA"/>
                </a:solidFill>
                <a:latin typeface="Arial" panose="020B0604020202020204" pitchFamily="34" charset="0"/>
                <a:cs typeface="Arial" panose="020B0604020202020204" pitchFamily="34" charset="0"/>
              </a:rPr>
              <a:t>Array, Binary</a:t>
            </a:r>
            <a:endParaRPr lang="en-IN" sz="1900" b="1" dirty="0">
              <a:solidFill>
                <a:srgbClr val="B212AA"/>
              </a:solidFill>
            </a:endParaRPr>
          </a:p>
        </p:txBody>
      </p:sp>
      <p:sp>
        <p:nvSpPr>
          <p:cNvPr id="9" name="TextBox 8">
            <a:extLst>
              <a:ext uri="{FF2B5EF4-FFF2-40B4-BE49-F238E27FC236}">
                <a16:creationId xmlns:a16="http://schemas.microsoft.com/office/drawing/2014/main" id="{68F775EC-E63E-2544-C92D-9E4B3628E047}"/>
              </a:ext>
            </a:extLst>
          </p:cNvPr>
          <p:cNvSpPr txBox="1"/>
          <p:nvPr/>
        </p:nvSpPr>
        <p:spPr>
          <a:xfrm>
            <a:off x="119336" y="4545702"/>
            <a:ext cx="1195332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JSON_SET</a:t>
            </a:r>
            <a:r>
              <a:rPr lang="en-IN" dirty="0">
                <a:latin typeface="Liberation Mono"/>
              </a:rPr>
              <a:t>(document, '</a:t>
            </a:r>
            <a:r>
              <a:rPr lang="en-IN" dirty="0">
                <a:solidFill>
                  <a:srgbClr val="DD4A68"/>
                </a:solidFill>
                <a:latin typeface="Liberation Mono"/>
              </a:rPr>
              <a:t>$</a:t>
            </a:r>
            <a:r>
              <a:rPr lang="en-IN" dirty="0">
                <a:latin typeface="Liberation Mono"/>
              </a:rPr>
              <a:t>.qty', </a:t>
            </a:r>
            <a:r>
              <a:rPr lang="en-IN" dirty="0">
                <a:solidFill>
                  <a:srgbClr val="990055"/>
                </a:solidFill>
                <a:latin typeface="Liberation Mono"/>
              </a:rPr>
              <a:t>100</a:t>
            </a:r>
            <a:r>
              <a:rPr lang="en-IN" dirty="0">
                <a:latin typeface="Liberation Mono"/>
              </a:rPr>
              <a:t>)  </a:t>
            </a:r>
            <a:r>
              <a:rPr lang="en-IN" dirty="0">
                <a:solidFill>
                  <a:srgbClr val="0077AA"/>
                </a:solidFill>
                <a:latin typeface="Liberation Mono"/>
              </a:rPr>
              <a:t>WHERE</a:t>
            </a:r>
            <a:r>
              <a:rPr lang="en-IN" dirty="0">
                <a:latin typeface="Liberation Mono"/>
              </a:rPr>
              <a:t> id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 update the existing value</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JSON_SET</a:t>
            </a:r>
            <a:r>
              <a:rPr lang="en-IN" dirty="0">
                <a:latin typeface="Liberation Mono"/>
              </a:rPr>
              <a:t>(document, '</a:t>
            </a:r>
            <a:r>
              <a:rPr lang="en-IN" dirty="0">
                <a:solidFill>
                  <a:srgbClr val="DD4A68"/>
                </a:solidFill>
                <a:latin typeface="Liberation Mono"/>
              </a:rPr>
              <a:t>$</a:t>
            </a:r>
            <a:r>
              <a:rPr lang="en-IN" dirty="0">
                <a:latin typeface="Liberation Mono"/>
              </a:rPr>
              <a:t>.discount', </a:t>
            </a:r>
            <a:r>
              <a:rPr lang="en-IN" dirty="0">
                <a:solidFill>
                  <a:srgbClr val="990055"/>
                </a:solidFill>
                <a:latin typeface="Liberation Mono"/>
              </a:rPr>
              <a:t>10.34</a:t>
            </a:r>
            <a:r>
              <a:rPr lang="en-IN" dirty="0">
                <a:latin typeface="Liberation Mono"/>
              </a:rPr>
              <a:t>) </a:t>
            </a:r>
            <a:r>
              <a:rPr lang="en-IN" dirty="0">
                <a:solidFill>
                  <a:srgbClr val="0077AA"/>
                </a:solidFill>
                <a:latin typeface="Liberation Mono"/>
              </a:rPr>
              <a:t>WHERE</a:t>
            </a:r>
            <a:r>
              <a:rPr lang="en-IN" dirty="0">
                <a:latin typeface="Liberation Mono"/>
              </a:rPr>
              <a:t> id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1001</a:t>
            </a:r>
            <a:r>
              <a:rPr lang="en-IN" dirty="0">
                <a:latin typeface="Liberation Mono"/>
              </a:rPr>
              <a:t>; </a:t>
            </a:r>
            <a:r>
              <a:rPr lang="en-IN" dirty="0">
                <a:solidFill>
                  <a:srgbClr val="00B050"/>
                </a:solidFill>
                <a:latin typeface="Liberation Mono"/>
              </a:rPr>
              <a:t>// add new key</a:t>
            </a:r>
          </a:p>
          <a:p>
            <a:pPr marL="285750" indent="-285750">
              <a:buFont typeface="Arial" panose="020B0604020202020204" pitchFamily="34" charset="0"/>
              <a:buChar char="•"/>
            </a:pPr>
            <a:endParaRPr lang="en-IN" sz="600" dirty="0">
              <a:solidFill>
                <a:srgbClr val="00B050"/>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product </a:t>
            </a:r>
            <a:r>
              <a:rPr lang="en-US" dirty="0">
                <a:solidFill>
                  <a:srgbClr val="0077AA"/>
                </a:solidFill>
                <a:latin typeface="Liberation Mono"/>
              </a:rPr>
              <a:t>SET</a:t>
            </a:r>
            <a:r>
              <a:rPr lang="en-US" dirty="0">
                <a:latin typeface="Liberation Mono"/>
              </a:rPr>
              <a:t> document </a:t>
            </a:r>
            <a:r>
              <a:rPr lang="en-US" dirty="0">
                <a:solidFill>
                  <a:srgbClr val="A67F59"/>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JSON_ARRAY_APPEND</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'L'</a:t>
            </a:r>
            <a:r>
              <a:rPr lang="en-US" dirty="0">
                <a:latin typeface="Liberation Mono"/>
              </a:rPr>
              <a:t>); </a:t>
            </a:r>
            <a:r>
              <a:rPr lang="en-US" dirty="0">
                <a:solidFill>
                  <a:srgbClr val="00B050"/>
                </a:solidFill>
                <a:latin typeface="Liberation Mono"/>
              </a:rPr>
              <a:t>// append a new item to the array</a:t>
            </a:r>
          </a:p>
          <a:p>
            <a:pPr marL="285750" indent="-285750">
              <a:buFont typeface="Arial" panose="020B0604020202020204" pitchFamily="34" charset="0"/>
              <a:buChar char="•"/>
            </a:pPr>
            <a:endParaRPr lang="en-US" sz="600" dirty="0">
              <a:solidFill>
                <a:srgbClr val="00B050"/>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product </a:t>
            </a:r>
            <a:r>
              <a:rPr lang="en-US" dirty="0">
                <a:solidFill>
                  <a:srgbClr val="0077AA"/>
                </a:solidFill>
                <a:latin typeface="Liberation Mono"/>
              </a:rPr>
              <a:t>SET</a:t>
            </a:r>
            <a:r>
              <a:rPr lang="en-US" dirty="0">
                <a:latin typeface="Liberation Mono"/>
              </a:rPr>
              <a:t> document </a:t>
            </a:r>
            <a:r>
              <a:rPr lang="en-US" dirty="0">
                <a:solidFill>
                  <a:srgbClr val="A67F59"/>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JSON_ARRAY_APPEND</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'XS'</a:t>
            </a:r>
            <a:r>
              <a:rPr lang="en-US" dirty="0">
                <a:latin typeface="Liberation Mono"/>
              </a:rPr>
              <a: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'XL’</a:t>
            </a:r>
            <a:r>
              <a:rPr lang="en-US" dirty="0">
                <a:latin typeface="Liberation Mono"/>
              </a:rPr>
              <a:t>); </a:t>
            </a:r>
            <a:r>
              <a:rPr lang="en-US" dirty="0">
                <a:solidFill>
                  <a:srgbClr val="00B050"/>
                </a:solidFill>
                <a:latin typeface="Liberation Mono"/>
              </a:rPr>
              <a:t>// append multiple new item to the array</a:t>
            </a:r>
          </a:p>
          <a:p>
            <a:pPr marL="285750" indent="-285750">
              <a:buFont typeface="Arial" panose="020B0604020202020204" pitchFamily="34" charset="0"/>
              <a:buChar char="•"/>
            </a:pPr>
            <a:endParaRPr lang="en-US"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JSON_REMOVE</a:t>
            </a:r>
            <a:r>
              <a:rPr lang="en-IN" dirty="0">
                <a:latin typeface="Liberation Mono"/>
              </a:rPr>
              <a:t>(document, '</a:t>
            </a:r>
            <a:r>
              <a:rPr lang="en-IN" dirty="0">
                <a:solidFill>
                  <a:srgbClr val="DD4A68"/>
                </a:solidFill>
                <a:latin typeface="Liberation Mono"/>
              </a:rPr>
              <a:t>$</a:t>
            </a:r>
            <a:r>
              <a:rPr lang="en-IN" dirty="0">
                <a:latin typeface="Liberation Mono"/>
              </a:rPr>
              <a:t>.size[</a:t>
            </a:r>
            <a:r>
              <a:rPr lang="en-IN" dirty="0">
                <a:solidFill>
                  <a:srgbClr val="990055"/>
                </a:solidFill>
                <a:latin typeface="Liberation Mono"/>
              </a:rPr>
              <a:t>0</a:t>
            </a:r>
            <a:r>
              <a:rPr lang="en-IN" dirty="0">
                <a:latin typeface="Liberation Mono"/>
              </a:rPr>
              <a:t>]’); </a:t>
            </a:r>
            <a:r>
              <a:rPr lang="en-IN" dirty="0">
                <a:solidFill>
                  <a:srgbClr val="00B050"/>
                </a:solidFill>
                <a:latin typeface="Liberation Mono"/>
              </a:rPr>
              <a:t>// remove element from array</a:t>
            </a:r>
          </a:p>
        </p:txBody>
      </p:sp>
      <p:sp>
        <p:nvSpPr>
          <p:cNvPr id="11" name="TextBox 10">
            <a:extLst>
              <a:ext uri="{FF2B5EF4-FFF2-40B4-BE49-F238E27FC236}">
                <a16:creationId xmlns:a16="http://schemas.microsoft.com/office/drawing/2014/main" id="{441ABC4C-B0DB-CFDD-441E-D9209569D1D1}"/>
              </a:ext>
            </a:extLst>
          </p:cNvPr>
          <p:cNvSpPr txBox="1"/>
          <p:nvPr/>
        </p:nvSpPr>
        <p:spPr>
          <a:xfrm>
            <a:off x="353361" y="3872949"/>
            <a:ext cx="11431269"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UPDATE</a:t>
            </a:r>
            <a:endParaRPr lang="en-IN" sz="1900" dirty="0">
              <a:solidFill>
                <a:srgbClr val="B212AA"/>
              </a:solidFill>
            </a:endParaRPr>
          </a:p>
        </p:txBody>
      </p:sp>
    </p:spTree>
    <p:extLst>
      <p:ext uri="{BB962C8B-B14F-4D97-AF65-F5344CB8AC3E}">
        <p14:creationId xmlns:p14="http://schemas.microsoft.com/office/powerpoint/2010/main" val="239140111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1144927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16288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80365" y="2543200"/>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3796585"/>
            <a:ext cx="11431270" cy="280076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Invisible columns can be indexed and used in constraints (PK, UNIQUE, FK).</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change visibility with ALTER TABLE.</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Both STORED and VIRTUAL generated columns can also be declared VISIBLE or INVISIBLE.</a:t>
            </a:r>
          </a:p>
        </p:txBody>
      </p:sp>
    </p:spTree>
    <p:extLst>
      <p:ext uri="{BB962C8B-B14F-4D97-AF65-F5344CB8AC3E}">
        <p14:creationId xmlns:p14="http://schemas.microsoft.com/office/powerpoint/2010/main" val="391782865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4987B17-CE69-8785-84B0-5FE29FC91AC6}"/>
              </a:ext>
            </a:extLst>
          </p:cNvPr>
          <p:cNvSpPr/>
          <p:nvPr/>
        </p:nvSpPr>
        <p:spPr>
          <a:xfrm>
            <a:off x="1091444" y="3249851"/>
            <a:ext cx="10009112"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VARBINARY is a variable-length binary string column. It’s similar to VARCHAR, but it stores binary data, not text.</a:t>
            </a:r>
            <a:endParaRPr lang="en-IN"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1E97A893-EA5D-5C44-1A63-CFC88374BDA3}"/>
              </a:ext>
            </a:extLst>
          </p:cNvPr>
          <p:cNvSpPr/>
          <p:nvPr/>
        </p:nvSpPr>
        <p:spPr>
          <a:xfrm>
            <a:off x="353361" y="4482439"/>
            <a:ext cx="1143127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VARBINARY stores binary strings, not character strings.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Comparisons are based on numeric byte values, not text collation.</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index VARBINARY columns.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assign default values but must be valid binary literals.</a:t>
            </a:r>
          </a:p>
        </p:txBody>
      </p:sp>
    </p:spTree>
    <p:extLst>
      <p:ext uri="{BB962C8B-B14F-4D97-AF65-F5344CB8AC3E}">
        <p14:creationId xmlns:p14="http://schemas.microsoft.com/office/powerpoint/2010/main" val="338370347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
        <p:nvSpPr>
          <p:cNvPr id="2" name="TextBox 1">
            <a:extLst>
              <a:ext uri="{FF2B5EF4-FFF2-40B4-BE49-F238E27FC236}">
                <a16:creationId xmlns:a16="http://schemas.microsoft.com/office/drawing/2014/main" id="{41BA9A89-4A6F-2F4E-263D-2A6F8D7DD0AB}"/>
              </a:ext>
            </a:extLst>
          </p:cNvPr>
          <p:cNvSpPr txBox="1"/>
          <p:nvPr/>
        </p:nvSpPr>
        <p:spPr>
          <a:xfrm>
            <a:off x="7218534" y="1685894"/>
            <a:ext cx="4770687"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temp(</a:t>
            </a:r>
          </a:p>
          <a:p>
            <a:r>
              <a:rPr lang="en-IN" dirty="0">
                <a:latin typeface="Liberation Mono"/>
              </a:rPr>
              <a:t>        c1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c2 </a:t>
            </a:r>
            <a:r>
              <a:rPr lang="en-IN" dirty="0">
                <a:solidFill>
                  <a:srgbClr val="834689"/>
                </a:solidFill>
                <a:latin typeface="Liberation Mono"/>
                <a:cs typeface="Arial" panose="020B0604020202020204" pitchFamily="34" charset="0"/>
              </a:rPr>
              <a:t>VARBINARY</a:t>
            </a:r>
            <a:r>
              <a:rPr lang="en-IN" dirty="0">
                <a:latin typeface="Liberation Mono"/>
              </a:rPr>
              <a:t>(4) </a:t>
            </a:r>
            <a:r>
              <a:rPr lang="en-IN" dirty="0">
                <a:solidFill>
                  <a:srgbClr val="0077AA"/>
                </a:solidFill>
                <a:latin typeface="Liberation Mono"/>
                <a:cs typeface="Arial" panose="020B0604020202020204" pitchFamily="34" charset="0"/>
              </a:rPr>
              <a:t>DEFAULT</a:t>
            </a:r>
            <a:r>
              <a:rPr lang="en-IN" dirty="0">
                <a:latin typeface="Liberation Mono"/>
              </a:rPr>
              <a:t> 0x89504E47);</a:t>
            </a:r>
          </a:p>
        </p:txBody>
      </p:sp>
    </p:spTree>
    <p:extLst>
      <p:ext uri="{BB962C8B-B14F-4D97-AF65-F5344CB8AC3E}">
        <p14:creationId xmlns:p14="http://schemas.microsoft.com/office/powerpoint/2010/main" val="192640895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2" name="TextBox 1">
            <a:extLst>
              <a:ext uri="{FF2B5EF4-FFF2-40B4-BE49-F238E27FC236}">
                <a16:creationId xmlns:a16="http://schemas.microsoft.com/office/drawing/2014/main" id="{F4CDE5F9-05D0-6F59-DC96-91E147581B06}"/>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Constraints define specific rules to the column(s) data in a database table. While </a:t>
            </a:r>
            <a:r>
              <a:rPr lang="en-IN" sz="2000" b="1" i="1" dirty="0">
                <a:latin typeface="Palatino Linotype" panose="02040502050505030304" pitchFamily="18" charset="0"/>
                <a:cs typeface="Arial" panose="020B0604020202020204" pitchFamily="34" charset="0"/>
              </a:rPr>
              <a:t>inserting</a:t>
            </a:r>
            <a:r>
              <a:rPr lang="en-IN" sz="2000" dirty="0">
                <a:latin typeface="Palatino Linotype" panose="02040502050505030304" pitchFamily="18" charset="0"/>
                <a:cs typeface="Arial" panose="020B0604020202020204" pitchFamily="34" charset="0"/>
              </a:rPr>
              <a:t>, </a:t>
            </a:r>
            <a:r>
              <a:rPr lang="en-IN" sz="2000" b="1" i="1" dirty="0">
                <a:latin typeface="Palatino Linotype" panose="02040502050505030304" pitchFamily="18" charset="0"/>
                <a:cs typeface="Arial" panose="020B0604020202020204" pitchFamily="34" charset="0"/>
              </a:rPr>
              <a:t>updating</a:t>
            </a:r>
            <a:r>
              <a:rPr lang="en-IN" sz="2000" dirty="0">
                <a:latin typeface="Palatino Linotype" panose="02040502050505030304" pitchFamily="18" charset="0"/>
                <a:cs typeface="Arial" panose="020B0604020202020204" pitchFamily="34" charset="0"/>
              </a:rPr>
              <a:t>, or </a:t>
            </a:r>
            <a:r>
              <a:rPr lang="en-IN" sz="2000" b="1" i="1" dirty="0">
                <a:latin typeface="Palatino Linotype" panose="02040502050505030304" pitchFamily="18" charset="0"/>
                <a:cs typeface="Arial" panose="020B0604020202020204" pitchFamily="34" charset="0"/>
              </a:rPr>
              <a:t>deleting</a:t>
            </a:r>
            <a:r>
              <a:rPr lang="en-IN" sz="2000" dirty="0">
                <a:latin typeface="Palatino Linotype" panose="02040502050505030304" pitchFamily="18" charset="0"/>
                <a:cs typeface="Arial" panose="020B0604020202020204" pitchFamily="34" charset="0"/>
              </a:rPr>
              <a:t> the data rows, if the rules of the constraint are </a:t>
            </a:r>
            <a:r>
              <a:rPr lang="en-IN" sz="2000" b="1" dirty="0">
                <a:latin typeface="Palatino Linotype" panose="02040502050505030304" pitchFamily="18" charset="0"/>
                <a:cs typeface="Arial" panose="020B0604020202020204" pitchFamily="34" charset="0"/>
              </a:rPr>
              <a:t>not followed</a:t>
            </a:r>
            <a:r>
              <a:rPr lang="en-IN" sz="2000" dirty="0">
                <a:latin typeface="Palatino Linotype" panose="02040502050505030304" pitchFamily="18" charset="0"/>
                <a:cs typeface="Arial" panose="020B0604020202020204" pitchFamily="34" charset="0"/>
              </a:rPr>
              <a:t>, the system will display an </a:t>
            </a:r>
            <a:r>
              <a:rPr lang="en-IN" sz="2000" b="1" dirty="0">
                <a:latin typeface="Palatino Linotype" panose="02040502050505030304" pitchFamily="18" charset="0"/>
                <a:cs typeface="Arial" panose="020B0604020202020204" pitchFamily="34" charset="0"/>
              </a:rPr>
              <a:t>error</a:t>
            </a:r>
            <a:r>
              <a:rPr lang="en-IN" sz="2000" dirty="0">
                <a:latin typeface="Palatino Linotype" panose="02040502050505030304" pitchFamily="18" charset="0"/>
                <a:cs typeface="Arial" panose="020B0604020202020204" pitchFamily="34" charset="0"/>
              </a:rPr>
              <a:t> message and </a:t>
            </a:r>
            <a:r>
              <a:rPr lang="en-IN" sz="2000" b="1" i="1" dirty="0">
                <a:latin typeface="Palatino Linotype" panose="02040502050505030304" pitchFamily="18" charset="0"/>
                <a:cs typeface="Arial" panose="020B0604020202020204" pitchFamily="34" charset="0"/>
              </a:rPr>
              <a:t>the action will be terminated</a:t>
            </a:r>
            <a:r>
              <a:rPr lang="en-IN" sz="2000" dirty="0">
                <a:latin typeface="Palatino Linotype" panose="02040502050505030304" pitchFamily="18" charset="0"/>
                <a:cs typeface="Arial" panose="020B0604020202020204" pitchFamily="34" charset="0"/>
              </a:rPr>
              <a:t>. The SQL Constraints are defined while creating a new table. We can also </a:t>
            </a:r>
            <a:r>
              <a:rPr lang="en-IN" sz="2000" b="1" dirty="0">
                <a:latin typeface="Palatino Linotype" panose="02040502050505030304" pitchFamily="18" charset="0"/>
                <a:cs typeface="Arial" panose="020B0604020202020204" pitchFamily="34" charset="0"/>
              </a:rPr>
              <a:t>ALTER</a:t>
            </a:r>
            <a:r>
              <a:rPr lang="en-IN" sz="2000" dirty="0">
                <a:latin typeface="Palatino Linotype" panose="02040502050505030304" pitchFamily="18" charset="0"/>
                <a:cs typeface="Arial" panose="020B0604020202020204" pitchFamily="34" charset="0"/>
              </a:rPr>
              <a:t> the table and </a:t>
            </a:r>
            <a:r>
              <a:rPr lang="en-IN" sz="2000" b="1" dirty="0">
                <a:latin typeface="Palatino Linotype" panose="02040502050505030304" pitchFamily="18" charset="0"/>
                <a:cs typeface="Arial" panose="020B0604020202020204" pitchFamily="34" charset="0"/>
              </a:rPr>
              <a:t>ADD new </a:t>
            </a:r>
            <a:r>
              <a:rPr lang="en-IN" sz="2000" dirty="0">
                <a:latin typeface="Palatino Linotype" panose="02040502050505030304" pitchFamily="18" charset="0"/>
                <a:cs typeface="Arial" panose="020B0604020202020204" pitchFamily="34" charset="0"/>
              </a:rPr>
              <a:t>SQL Constraints. The MySQL Constraints are mainly used to maintain </a:t>
            </a:r>
            <a:r>
              <a:rPr lang="en-IN" sz="2000" b="1" dirty="0">
                <a:latin typeface="Palatino Linotype" panose="02040502050505030304" pitchFamily="18" charset="0"/>
                <a:cs typeface="Arial" panose="020B0604020202020204" pitchFamily="34" charset="0"/>
              </a:rPr>
              <a:t>data integrity</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8351349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05939BB-43D8-7E42-0A7E-A9D2C6A1BC16}"/>
              </a:ext>
            </a:extLst>
          </p:cNvPr>
          <p:cNvSpPr/>
          <p:nvPr/>
        </p:nvSpPr>
        <p:spPr>
          <a:xfrm>
            <a:off x="479920" y="476672"/>
            <a:ext cx="11376720" cy="193899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pPr marL="1079500" indent="-1079500"/>
            <a:r>
              <a:rPr lang="en-IN" dirty="0">
                <a:latin typeface="Arial" panose="020B0604020202020204" pitchFamily="34" charset="0"/>
                <a:cs typeface="Arial" panose="020B0604020202020204" pitchFamily="34" charset="0"/>
              </a:rPr>
              <a:t>                 "multiple" because multiple occurrences of the same value are allowed (</a:t>
            </a:r>
            <a:r>
              <a:rPr lang="en-US" dirty="0"/>
              <a:t>Since it’s not unique, the column can contain </a:t>
            </a:r>
            <a:r>
              <a:rPr lang="en-US" b="1" dirty="0"/>
              <a:t>duplicate values</a:t>
            </a:r>
            <a:r>
              <a:rPr lang="en-US" dirty="0"/>
              <a:t>.</a:t>
            </a:r>
            <a:r>
              <a:rPr lang="en-IN" dirty="0">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2CB5D504-FECF-2BB2-28B9-E0E4A8CB6892}"/>
              </a:ext>
            </a:extLst>
          </p:cNvPr>
          <p:cNvSpPr txBox="1"/>
          <p:nvPr/>
        </p:nvSpPr>
        <p:spPr>
          <a:xfrm>
            <a:off x="5256584" y="158072"/>
            <a:ext cx="6816080" cy="646331"/>
          </a:xfrm>
          <a:prstGeom prst="rect">
            <a:avLst/>
          </a:prstGeom>
          <a:solidFill>
            <a:schemeClr val="accent3">
              <a:lumMod val="20000"/>
              <a:lumOff val="80000"/>
            </a:schemeClr>
          </a:solidFill>
        </p:spPr>
        <p:txBody>
          <a:bodyPr wrap="square">
            <a:spAutoFit/>
          </a:bodyPr>
          <a:lstStyle/>
          <a:p>
            <a:r>
              <a:rPr lang="en-IN" dirty="0"/>
              <a:t>In MySQL, when you run SHOW INDEXES or SHOW CREATE TABLE, you may see MUL under the Key column.</a:t>
            </a:r>
          </a:p>
        </p:txBody>
      </p:sp>
    </p:spTree>
    <p:extLst>
      <p:ext uri="{BB962C8B-B14F-4D97-AF65-F5344CB8AC3E}">
        <p14:creationId xmlns:p14="http://schemas.microsoft.com/office/powerpoint/2010/main" val="2771728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83D3D-505D-1052-3B7B-1F9438E6972F}"/>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599040D7-94FE-8370-95FD-CB82DB996430}"/>
              </a:ext>
            </a:extLst>
          </p:cNvPr>
          <p:cNvSpPr/>
          <p:nvPr/>
        </p:nvSpPr>
        <p:spPr>
          <a:xfrm>
            <a:off x="288344" y="717539"/>
            <a:ext cx="6530709"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No Primary Key in a Table</a:t>
            </a:r>
            <a:endParaRPr lang="en-IN" sz="2400" dirty="0">
              <a:solidFill>
                <a:srgbClr val="FFFF00"/>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7A56D18B-E876-F267-5B71-5F4177DC5D8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in primary key</a:t>
            </a:r>
          </a:p>
        </p:txBody>
      </p:sp>
      <p:sp>
        <p:nvSpPr>
          <p:cNvPr id="14" name="TextBox 13">
            <a:extLst>
              <a:ext uri="{FF2B5EF4-FFF2-40B4-BE49-F238E27FC236}">
                <a16:creationId xmlns:a16="http://schemas.microsoft.com/office/drawing/2014/main" id="{29A0E525-B52B-A328-6067-9DDE352F3704}"/>
              </a:ext>
            </a:extLst>
          </p:cNvPr>
          <p:cNvSpPr txBox="1"/>
          <p:nvPr/>
        </p:nvSpPr>
        <p:spPr>
          <a:xfrm>
            <a:off x="288344" y="1725776"/>
            <a:ext cx="5591631" cy="163121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orders (</a:t>
            </a:r>
          </a:p>
          <a:p>
            <a:pPr marL="982663" algn="just"/>
            <a:r>
              <a:rPr lang="en-US" dirty="0">
                <a:latin typeface="Liberation Mono"/>
                <a:cs typeface="Arial" panose="020B0604020202020204" pitchFamily="34" charset="0"/>
              </a:rPr>
              <a:t>  order_id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pPr marL="982663" algn="just"/>
            <a:r>
              <a:rPr lang="en-US" dirty="0">
                <a:latin typeface="Liberation Mono"/>
                <a:cs typeface="Arial" panose="020B0604020202020204" pitchFamily="34" charset="0"/>
              </a:rPr>
              <a:t>  customer_name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982663" algn="just"/>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2" name="TextBox 21">
            <a:extLst>
              <a:ext uri="{FF2B5EF4-FFF2-40B4-BE49-F238E27FC236}">
                <a16:creationId xmlns:a16="http://schemas.microsoft.com/office/drawing/2014/main" id="{733B36CC-3E0A-DEF0-626E-DFF766EE4267}"/>
              </a:ext>
            </a:extLst>
          </p:cNvPr>
          <p:cNvSpPr txBox="1"/>
          <p:nvPr/>
        </p:nvSpPr>
        <p:spPr>
          <a:xfrm>
            <a:off x="288344" y="4132818"/>
            <a:ext cx="11521280" cy="160043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orders (</a:t>
            </a:r>
          </a:p>
          <a:p>
            <a:pPr marL="982663" algn="just"/>
            <a:r>
              <a:rPr lang="en-US" dirty="0">
                <a:latin typeface="Liberation Mono"/>
                <a:cs typeface="Arial" panose="020B0604020202020204" pitchFamily="34" charset="0"/>
              </a:rPr>
              <a:t>  order_id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a:t>
            </a:r>
            <a:r>
              <a:rPr lang="en-US" dirty="0">
                <a:solidFill>
                  <a:srgbClr val="834689"/>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solidFill>
                  <a:srgbClr val="834689"/>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AUTO_INCREMENT</a:t>
            </a:r>
            <a:r>
              <a:rPr lang="en-US" dirty="0">
                <a:latin typeface="Liberation Mono"/>
                <a:cs typeface="Arial" panose="020B0604020202020204" pitchFamily="34" charset="0"/>
              </a:rPr>
              <a:t>,</a:t>
            </a:r>
          </a:p>
          <a:p>
            <a:pPr marL="982663" algn="just"/>
            <a:r>
              <a:rPr lang="en-US" dirty="0">
                <a:latin typeface="Liberation Mono"/>
                <a:cs typeface="Arial" panose="020B0604020202020204" pitchFamily="34" charset="0"/>
              </a:rPr>
              <a:t>  customer_name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982663" algn="just"/>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TextBox 7">
            <a:extLst>
              <a:ext uri="{FF2B5EF4-FFF2-40B4-BE49-F238E27FC236}">
                <a16:creationId xmlns:a16="http://schemas.microsoft.com/office/drawing/2014/main" id="{9D5BDE57-E57E-0EDB-0C43-A7C2554B1B9E}"/>
              </a:ext>
            </a:extLst>
          </p:cNvPr>
          <p:cNvSpPr txBox="1"/>
          <p:nvPr/>
        </p:nvSpPr>
        <p:spPr>
          <a:xfrm>
            <a:off x="6312027" y="1725776"/>
            <a:ext cx="4872895"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Rows cannot be uniquely identified.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Makes updates/deletes unreliable.</a:t>
            </a:r>
          </a:p>
        </p:txBody>
      </p:sp>
    </p:spTree>
    <p:extLst>
      <p:ext uri="{BB962C8B-B14F-4D97-AF65-F5344CB8AC3E}">
        <p14:creationId xmlns:p14="http://schemas.microsoft.com/office/powerpoint/2010/main" val="354603242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91344"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3863752" y="2320164"/>
            <a:ext cx="36004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191344" y="4566027"/>
            <a:ext cx="54006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7824192" y="2312705"/>
            <a:ext cx="3511766"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3068960"/>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613077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F7808-8F46-7FB3-9B06-A7B22F8162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77D48C-1222-8D9C-97A7-2ADE864AC3E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TextBox 1">
            <a:extLst>
              <a:ext uri="{FF2B5EF4-FFF2-40B4-BE49-F238E27FC236}">
                <a16:creationId xmlns:a16="http://schemas.microsoft.com/office/drawing/2014/main" id="{C9F8CB3C-B786-24C4-AC16-6F42EBBFC194}"/>
              </a:ext>
            </a:extLst>
          </p:cNvPr>
          <p:cNvSpPr txBox="1"/>
          <p:nvPr/>
        </p:nvSpPr>
        <p:spPr>
          <a:xfrm>
            <a:off x="407368" y="3249698"/>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
        <p:nvSpPr>
          <p:cNvPr id="9" name="TextBox 8">
            <a:extLst>
              <a:ext uri="{FF2B5EF4-FFF2-40B4-BE49-F238E27FC236}">
                <a16:creationId xmlns:a16="http://schemas.microsoft.com/office/drawing/2014/main" id="{9BB507F9-B5AB-C4C7-93B0-E795E9827F1C}"/>
              </a:ext>
            </a:extLst>
          </p:cNvPr>
          <p:cNvSpPr txBox="1"/>
          <p:nvPr/>
        </p:nvSpPr>
        <p:spPr>
          <a:xfrm>
            <a:off x="407368" y="1177632"/>
            <a:ext cx="1137726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US" dirty="0">
                <a:latin typeface="Liberation Mono"/>
                <a:cs typeface="Arial" panose="020B0604020202020204" pitchFamily="34" charset="0"/>
              </a:rPr>
              <a:t>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TYPE</a:t>
            </a:r>
            <a:r>
              <a:rPr lang="en-IN" dirty="0">
                <a:latin typeface="Liberation Mono"/>
              </a:rPr>
              <a:t> </a:t>
            </a:r>
            <a:r>
              <a:rPr lang="en-IN" b="1" i="1" dirty="0">
                <a:latin typeface="Liberation Mono"/>
                <a:cs typeface="Arial" panose="020B0604020202020204" pitchFamily="34" charset="0"/>
              </a:rPr>
              <a:t>address</a:t>
            </a:r>
            <a:r>
              <a:rPr lang="en-IN" dirty="0">
                <a:latin typeface="Liberation Mono"/>
              </a:rPr>
              <a:t> </a:t>
            </a:r>
            <a:r>
              <a:rPr lang="en-US" dirty="0">
                <a:solidFill>
                  <a:srgbClr val="0077AA"/>
                </a:solidFill>
                <a:latin typeface="Liberation Mono"/>
                <a:cs typeface="Arial" panose="020B0604020202020204" pitchFamily="34" charset="0"/>
              </a:rPr>
              <a:t>AS</a:t>
            </a:r>
            <a:r>
              <a:rPr lang="en-IN" dirty="0">
                <a:latin typeface="Liberation Mono"/>
              </a:rPr>
              <a:t> </a:t>
            </a:r>
            <a:r>
              <a:rPr lang="en-IN" dirty="0">
                <a:solidFill>
                  <a:srgbClr val="C00000"/>
                </a:solidFill>
                <a:latin typeface="Liberation Mono"/>
                <a:ea typeface="Verdana" panose="020B0604030504040204" pitchFamily="34" charset="0"/>
              </a:rPr>
              <a:t>OBJECT</a:t>
            </a:r>
            <a:r>
              <a:rPr lang="en-IN" dirty="0">
                <a:latin typeface="Liberation Mono"/>
              </a:rPr>
              <a:t>(city </a:t>
            </a:r>
            <a:r>
              <a:rPr lang="en-US" dirty="0">
                <a:solidFill>
                  <a:srgbClr val="834689"/>
                </a:solidFill>
                <a:latin typeface="Liberation Mono"/>
                <a:ea typeface="Verdana" panose="020B0604030504040204" pitchFamily="34" charset="0"/>
              </a:rPr>
              <a:t>VARCHAR2</a:t>
            </a:r>
            <a:r>
              <a:rPr lang="en-IN" dirty="0">
                <a:latin typeface="Liberation Mono"/>
              </a:rPr>
              <a:t>(10), state </a:t>
            </a:r>
            <a:r>
              <a:rPr lang="en-US" dirty="0">
                <a:solidFill>
                  <a:srgbClr val="834689"/>
                </a:solidFill>
                <a:latin typeface="Liberation Mono"/>
                <a:ea typeface="Verdana" panose="020B0604030504040204" pitchFamily="34" charset="0"/>
              </a:rPr>
              <a:t>VARCHAR2</a:t>
            </a:r>
            <a:r>
              <a:rPr lang="en-IN" dirty="0">
                <a:latin typeface="Liberation Mono"/>
              </a:rPr>
              <a:t>(2));</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person(id </a:t>
            </a:r>
            <a:r>
              <a:rPr lang="en-US" dirty="0">
                <a:solidFill>
                  <a:srgbClr val="834689"/>
                </a:solidFill>
                <a:latin typeface="Liberation Mono"/>
                <a:ea typeface="Verdana" panose="020B0604030504040204" pitchFamily="34" charset="0"/>
              </a:rPr>
              <a:t>INT</a:t>
            </a:r>
            <a:r>
              <a:rPr lang="en-US" dirty="0">
                <a:latin typeface="Liberation Mono"/>
              </a:rPr>
              <a:t>, name </a:t>
            </a:r>
            <a:r>
              <a:rPr lang="en-US" dirty="0">
                <a:solidFill>
                  <a:srgbClr val="834689"/>
                </a:solidFill>
                <a:latin typeface="Liberation Mono"/>
                <a:ea typeface="Verdana" panose="020B0604030504040204" pitchFamily="34" charset="0"/>
              </a:rPr>
              <a:t>VARCHAR2</a:t>
            </a:r>
            <a:r>
              <a:rPr lang="en-US" dirty="0">
                <a:latin typeface="Liberation Mono"/>
              </a:rPr>
              <a:t>(10), addr </a:t>
            </a:r>
            <a:r>
              <a:rPr lang="en-IN" b="1" i="1" dirty="0">
                <a:latin typeface="Liberation Mono"/>
                <a:cs typeface="Arial" panose="020B0604020202020204" pitchFamily="34" charset="0"/>
              </a:rPr>
              <a:t>address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person </a:t>
            </a:r>
            <a:r>
              <a:rPr lang="en-US" dirty="0">
                <a:solidFill>
                  <a:srgbClr val="0077AA"/>
                </a:solidFill>
                <a:latin typeface="Liberation Mono"/>
                <a:cs typeface="Arial" panose="020B0604020202020204" pitchFamily="34" charset="0"/>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'saleel'</a:t>
            </a:r>
            <a:r>
              <a:rPr lang="en-US" dirty="0">
                <a:latin typeface="Liberation Mono"/>
              </a:rPr>
              <a:t>, address(</a:t>
            </a:r>
            <a:r>
              <a:rPr lang="en-US" dirty="0">
                <a:solidFill>
                  <a:srgbClr val="669900"/>
                </a:solidFill>
                <a:latin typeface="Liberation Mono"/>
              </a:rPr>
              <a:t>'baroda'</a:t>
            </a:r>
            <a:r>
              <a:rPr lang="en-US" dirty="0">
                <a:latin typeface="Liberation Mono"/>
              </a:rPr>
              <a:t>, </a:t>
            </a:r>
            <a:r>
              <a:rPr lang="en-US" dirty="0">
                <a:solidFill>
                  <a:srgbClr val="669900"/>
                </a:solidFill>
                <a:latin typeface="Liberation Mono"/>
              </a:rPr>
              <a:t>'GJ'</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id, name, </a:t>
            </a:r>
            <a:r>
              <a:rPr lang="en-US" b="1" i="1" dirty="0">
                <a:latin typeface="Liberation Mono"/>
                <a:cs typeface="Arial" panose="020B0604020202020204" pitchFamily="34" charset="0"/>
              </a:rPr>
              <a:t>n</a:t>
            </a:r>
            <a:r>
              <a:rPr lang="en-US" dirty="0">
                <a:latin typeface="Liberation Mono"/>
              </a:rPr>
              <a:t>.addr.city </a:t>
            </a:r>
            <a:r>
              <a:rPr lang="en-US" dirty="0">
                <a:solidFill>
                  <a:srgbClr val="0077AA"/>
                </a:solidFill>
                <a:latin typeface="Liberation Mono"/>
                <a:cs typeface="Arial" panose="020B0604020202020204" pitchFamily="34" charset="0"/>
              </a:rPr>
              <a:t>FROM</a:t>
            </a:r>
            <a:r>
              <a:rPr lang="en-US" dirty="0">
                <a:latin typeface="Liberation Mono"/>
              </a:rPr>
              <a:t> person </a:t>
            </a:r>
            <a:r>
              <a:rPr lang="en-US" b="1" i="1" dirty="0">
                <a:latin typeface="Liberation Mono"/>
                <a:cs typeface="Arial" panose="020B0604020202020204" pitchFamily="34" charset="0"/>
              </a:rPr>
              <a:t>n</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6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154746" cy="1949100"/>
            <a:chOff x="1627495" y="229864"/>
            <a:chExt cx="8154746"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686241" cy="1558275"/>
              <a:chOff x="4572000" y="620688"/>
              <a:chExt cx="3686241"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686241" cy="838194"/>
                <a:chOff x="2566549" y="4548100"/>
                <a:chExt cx="5977257"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52239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519943" y="4582454"/>
                  <a:ext cx="1762418"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334459" y="5074030"/>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419672" y="4548100"/>
                  <a:ext cx="1711822"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484729"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
        <p:nvSpPr>
          <p:cNvPr id="15" name="TextBox 14">
            <a:extLst>
              <a:ext uri="{FF2B5EF4-FFF2-40B4-BE49-F238E27FC236}">
                <a16:creationId xmlns:a16="http://schemas.microsoft.com/office/drawing/2014/main" id="{7DD6F187-8E20-2803-28BE-BB0330FCB47C}"/>
              </a:ext>
            </a:extLst>
          </p:cNvPr>
          <p:cNvSpPr txBox="1"/>
          <p:nvPr/>
        </p:nvSpPr>
        <p:spPr>
          <a:xfrm>
            <a:off x="3564645" y="3098144"/>
            <a:ext cx="5062709" cy="369332"/>
          </a:xfrm>
          <a:prstGeom prst="rect">
            <a:avLst/>
          </a:prstGeom>
          <a:noFill/>
        </p:spPr>
        <p:txBody>
          <a:bodyPr wrap="square">
            <a:spAutoFit/>
          </a:bodyPr>
          <a:lstStyle/>
          <a:p>
            <a:r>
              <a:rPr lang="en-IN" dirty="0"/>
              <a:t>operators like =, &gt;, &lt;, BETWEEN, IN, LIKE. Can use. </a:t>
            </a:r>
          </a:p>
        </p:txBody>
      </p:sp>
    </p:spTree>
    <p:extLst>
      <p:ext uri="{BB962C8B-B14F-4D97-AF65-F5344CB8AC3E}">
        <p14:creationId xmlns:p14="http://schemas.microsoft.com/office/powerpoint/2010/main" val="22757652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386104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077072"/>
            <a:ext cx="11587172"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246329"/>
            <a:ext cx="11587172"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6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4941168"/>
            <a:ext cx="11593288" cy="156966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all constraints (PRIMARY KEY, UNIQUE, DEFAULT, etc.).</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create generated column in temporary table. </a:t>
            </a:r>
          </a:p>
        </p:txBody>
      </p:sp>
    </p:spTree>
    <p:extLst>
      <p:ext uri="{BB962C8B-B14F-4D97-AF65-F5344CB8AC3E}">
        <p14:creationId xmlns:p14="http://schemas.microsoft.com/office/powerpoint/2010/main" val="43936453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grpSp>
        <p:nvGrpSpPr>
          <p:cNvPr id="29" name="Group 28">
            <a:extLst>
              <a:ext uri="{FF2B5EF4-FFF2-40B4-BE49-F238E27FC236}">
                <a16:creationId xmlns:a16="http://schemas.microsoft.com/office/drawing/2014/main" id="{6C14F585-A7E4-0449-34F3-2EA6D862C2E1}"/>
              </a:ext>
            </a:extLst>
          </p:cNvPr>
          <p:cNvGrpSpPr/>
          <p:nvPr/>
        </p:nvGrpSpPr>
        <p:grpSpPr>
          <a:xfrm>
            <a:off x="5303912" y="1866186"/>
            <a:ext cx="6770083" cy="3403664"/>
            <a:chOff x="5303912" y="1866186"/>
            <a:chExt cx="6770083" cy="3403664"/>
          </a:xfrm>
        </p:grpSpPr>
        <p:sp>
          <p:nvSpPr>
            <p:cNvPr id="8" name="TextBox 7">
              <a:extLst>
                <a:ext uri="{FF2B5EF4-FFF2-40B4-BE49-F238E27FC236}">
                  <a16:creationId xmlns:a16="http://schemas.microsoft.com/office/drawing/2014/main" id="{E3E36E76-491D-2C22-0D84-6314A4910B4F}"/>
                </a:ext>
              </a:extLst>
            </p:cNvPr>
            <p:cNvSpPr txBox="1"/>
            <p:nvPr/>
          </p:nvSpPr>
          <p:spPr>
            <a:xfrm>
              <a:off x="7248128" y="1866186"/>
              <a:ext cx="4825867" cy="1200329"/>
            </a:xfrm>
            <a:prstGeom prst="rect">
              <a:avLst/>
            </a:prstGeom>
            <a:solidFill>
              <a:schemeClr val="accent3">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When you write a SELECT query, the list of columns or expressions you mention after the SELECT keyword is called the SELECT-LIST (also referred to as FIELD-LIST).</a:t>
              </a:r>
            </a:p>
          </p:txBody>
        </p:sp>
        <p:cxnSp>
          <p:nvCxnSpPr>
            <p:cNvPr id="10" name="Connector: Elbow 9">
              <a:extLst>
                <a:ext uri="{FF2B5EF4-FFF2-40B4-BE49-F238E27FC236}">
                  <a16:creationId xmlns:a16="http://schemas.microsoft.com/office/drawing/2014/main" id="{285466F7-6267-E465-9BC8-2C79429CD7F0}"/>
                </a:ext>
              </a:extLst>
            </p:cNvPr>
            <p:cNvCxnSpPr>
              <a:cxnSpLocks/>
            </p:cNvCxnSpPr>
            <p:nvPr/>
          </p:nvCxnSpPr>
          <p:spPr>
            <a:xfrm>
              <a:off x="5303912" y="1938059"/>
              <a:ext cx="1898006" cy="528292"/>
            </a:xfrm>
            <a:prstGeom prst="bent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FF73C22A-3E20-D991-B766-D90761BE2D57}"/>
                </a:ext>
              </a:extLst>
            </p:cNvPr>
            <p:cNvCxnSpPr>
              <a:cxnSpLocks/>
              <a:stCxn id="13" idx="3"/>
            </p:cNvCxnSpPr>
            <p:nvPr/>
          </p:nvCxnSpPr>
          <p:spPr>
            <a:xfrm flipV="1">
              <a:off x="5552124" y="3129231"/>
              <a:ext cx="3496204" cy="2140619"/>
            </a:xfrm>
            <a:prstGeom prst="bentConnector3">
              <a:avLst>
                <a:gd name="adj1" fmla="val 100129"/>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342474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B821CB-3A9C-BBCC-0547-1189A0027DB4}"/>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CB068EC-0D75-E584-3127-B35EA4ABE092}"/>
              </a:ext>
            </a:extLst>
          </p:cNvPr>
          <p:cNvGrpSpPr/>
          <p:nvPr/>
        </p:nvGrpSpPr>
        <p:grpSpPr>
          <a:xfrm>
            <a:off x="1271463" y="559052"/>
            <a:ext cx="6552728" cy="1574045"/>
            <a:chOff x="2209801" y="1265224"/>
            <a:chExt cx="6478487" cy="1574045"/>
          </a:xfrm>
        </p:grpSpPr>
        <p:sp>
          <p:nvSpPr>
            <p:cNvPr id="3" name="Rectangle 2">
              <a:extLst>
                <a:ext uri="{FF2B5EF4-FFF2-40B4-BE49-F238E27FC236}">
                  <a16:creationId xmlns:a16="http://schemas.microsoft.com/office/drawing/2014/main" id="{094D8682-7E6E-B365-C209-9E1B49C2F85B}"/>
                </a:ext>
              </a:extLst>
            </p:cNvPr>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a:extLst>
                <a:ext uri="{FF2B5EF4-FFF2-40B4-BE49-F238E27FC236}">
                  <a16:creationId xmlns:a16="http://schemas.microsoft.com/office/drawing/2014/main" id="{9A12DDF7-F49B-8E9B-D839-729587390373}"/>
                </a:ext>
              </a:extLst>
            </p:cNvPr>
            <p:cNvSpPr/>
            <p:nvPr/>
          </p:nvSpPr>
          <p:spPr>
            <a:xfrm>
              <a:off x="2209801" y="1265224"/>
              <a:ext cx="6456717"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Using SELECT *** (SELECT all columns)</a:t>
              </a:r>
              <a:endParaRPr lang="en-IN" sz="2400" dirty="0">
                <a:solidFill>
                  <a:srgbClr val="FFFF00"/>
                </a:solidFill>
                <a:latin typeface="Arial" panose="020B0604020202020204" pitchFamily="34" charset="0"/>
                <a:cs typeface="Arial" panose="020B0604020202020204" pitchFamily="34" charset="0"/>
              </a:endParaRPr>
            </a:p>
          </p:txBody>
        </p:sp>
        <p:sp>
          <p:nvSpPr>
            <p:cNvPr id="20" name="Left Brace 19">
              <a:extLst>
                <a:ext uri="{FF2B5EF4-FFF2-40B4-BE49-F238E27FC236}">
                  <a16:creationId xmlns:a16="http://schemas.microsoft.com/office/drawing/2014/main" id="{4B8F2609-5908-ED91-1734-9FD12A76687C}"/>
                </a:ext>
              </a:extLst>
            </p:cNvPr>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a:extLst>
                <a:ext uri="{FF2B5EF4-FFF2-40B4-BE49-F238E27FC236}">
                  <a16:creationId xmlns:a16="http://schemas.microsoft.com/office/drawing/2014/main" id="{36CFBF8D-1488-F1EC-7B5F-7612E793C008}"/>
                </a:ext>
              </a:extLst>
            </p:cNvPr>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a:extLst>
              <a:ext uri="{FF2B5EF4-FFF2-40B4-BE49-F238E27FC236}">
                <a16:creationId xmlns:a16="http://schemas.microsoft.com/office/drawing/2014/main" id="{299602D6-DF61-8A99-9D1B-53C42CCF5DD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in select statement </a:t>
            </a:r>
          </a:p>
        </p:txBody>
      </p:sp>
      <p:grpSp>
        <p:nvGrpSpPr>
          <p:cNvPr id="5" name="Group 4">
            <a:extLst>
              <a:ext uri="{FF2B5EF4-FFF2-40B4-BE49-F238E27FC236}">
                <a16:creationId xmlns:a16="http://schemas.microsoft.com/office/drawing/2014/main" id="{69C9B479-74B4-9657-E38D-F9C5F2959A40}"/>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B3D180E2-7F74-4863-D67B-65C29C76BDDA}"/>
                </a:ext>
              </a:extLst>
            </p:cNvPr>
            <p:cNvGrpSpPr/>
            <p:nvPr/>
          </p:nvGrpSpPr>
          <p:grpSpPr>
            <a:xfrm>
              <a:off x="1271464" y="3789040"/>
              <a:ext cx="8305800" cy="1490463"/>
              <a:chOff x="2209800" y="3660939"/>
              <a:chExt cx="8305800" cy="1490463"/>
            </a:xfrm>
          </p:grpSpPr>
          <p:sp>
            <p:nvSpPr>
              <p:cNvPr id="6" name="Rectangle 5">
                <a:extLst>
                  <a:ext uri="{FF2B5EF4-FFF2-40B4-BE49-F238E27FC236}">
                    <a16:creationId xmlns:a16="http://schemas.microsoft.com/office/drawing/2014/main" id="{05EDED4D-80C6-FF73-FCD2-1C96E9A161E2}"/>
                  </a:ext>
                </a:extLst>
              </p:cNvPr>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a:extLst>
                  <a:ext uri="{FF2B5EF4-FFF2-40B4-BE49-F238E27FC236}">
                    <a16:creationId xmlns:a16="http://schemas.microsoft.com/office/drawing/2014/main" id="{F985FB7C-C548-481E-84C9-04765C606AFA}"/>
                  </a:ext>
                </a:extLst>
              </p:cNvPr>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a:extLst>
                  <a:ext uri="{FF2B5EF4-FFF2-40B4-BE49-F238E27FC236}">
                    <a16:creationId xmlns:a16="http://schemas.microsoft.com/office/drawing/2014/main" id="{7E0B2F77-A19D-8125-6556-AE457D45A159}"/>
                  </a:ext>
                </a:extLst>
              </p:cNvPr>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403A87DD-1D71-18CE-18DC-29E73818CF92}"/>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CB44E257-EB2B-7CF1-BFFB-8F73AD54BBF5}"/>
              </a:ext>
            </a:extLst>
          </p:cNvPr>
          <p:cNvSpPr txBox="1"/>
          <p:nvPr/>
        </p:nvSpPr>
        <p:spPr>
          <a:xfrm>
            <a:off x="288345" y="2247496"/>
            <a:ext cx="4248472" cy="83099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employees;</a:t>
            </a:r>
          </a:p>
        </p:txBody>
      </p:sp>
      <p:sp>
        <p:nvSpPr>
          <p:cNvPr id="22" name="TextBox 21">
            <a:extLst>
              <a:ext uri="{FF2B5EF4-FFF2-40B4-BE49-F238E27FC236}">
                <a16:creationId xmlns:a16="http://schemas.microsoft.com/office/drawing/2014/main" id="{FC6F9A36-3EE1-B582-EBE9-1982C99B288B}"/>
              </a:ext>
            </a:extLst>
          </p:cNvPr>
          <p:cNvSpPr txBox="1"/>
          <p:nvPr/>
        </p:nvSpPr>
        <p:spPr>
          <a:xfrm>
            <a:off x="335360" y="5517232"/>
            <a:ext cx="11521280" cy="76944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 </a:t>
            </a:r>
          </a:p>
          <a:p>
            <a:pPr algn="just"/>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emp_id, emp_name, salary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employees;</a:t>
            </a:r>
            <a:r>
              <a:rPr lang="en-IN" dirty="0">
                <a:latin typeface="Liberation Mono"/>
                <a:cs typeface="Arial" panose="020B0604020202020204" pitchFamily="34" charset="0"/>
              </a:rPr>
              <a:t> </a:t>
            </a:r>
          </a:p>
        </p:txBody>
      </p:sp>
      <p:sp>
        <p:nvSpPr>
          <p:cNvPr id="8" name="TextBox 7">
            <a:extLst>
              <a:ext uri="{FF2B5EF4-FFF2-40B4-BE49-F238E27FC236}">
                <a16:creationId xmlns:a16="http://schemas.microsoft.com/office/drawing/2014/main" id="{75832A97-2BED-6D8D-7C99-ADEC808772BB}"/>
              </a:ext>
            </a:extLst>
          </p:cNvPr>
          <p:cNvSpPr txBox="1"/>
          <p:nvPr/>
        </p:nvSpPr>
        <p:spPr>
          <a:xfrm>
            <a:off x="4655840" y="2228091"/>
            <a:ext cx="7426992"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Fetches unnecessary columns → wastes bandwidth and memory.</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Breaks code if schema changes (e.g., new columns added).</a:t>
            </a:r>
          </a:p>
        </p:txBody>
      </p:sp>
    </p:spTree>
    <p:extLst>
      <p:ext uri="{BB962C8B-B14F-4D97-AF65-F5344CB8AC3E}">
        <p14:creationId xmlns:p14="http://schemas.microsoft.com/office/powerpoint/2010/main" val="341667113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445224"/>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589240"/>
            <a:ext cx="11726633" cy="1077218"/>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374151"/>
                </a:solidFill>
                <a:latin typeface="Palatino Linotype" panose="02040502050505030304" pitchFamily="18" charset="0"/>
              </a:rPr>
              <a:t>In database management systems, </a:t>
            </a:r>
            <a:r>
              <a:rPr lang="en-US" b="1" dirty="0">
                <a:solidFill>
                  <a:srgbClr val="374151"/>
                </a:solidFill>
                <a:latin typeface="Palatino Linotype" panose="02040502050505030304" pitchFamily="18" charset="0"/>
              </a:rPr>
              <a:t>null</a:t>
            </a:r>
            <a:r>
              <a:rPr lang="en-US" dirty="0">
                <a:solidFill>
                  <a:srgbClr val="374151"/>
                </a:solidFill>
                <a:latin typeface="Palatino Linotype" panose="02040502050505030304" pitchFamily="18" charset="0"/>
              </a:rPr>
              <a:t> (</a:t>
            </a:r>
            <a:r>
              <a:rPr lang="en-US" sz="2000" b="1" i="1" dirty="0">
                <a:solidFill>
                  <a:srgbClr val="7E007E"/>
                </a:solidFill>
                <a:latin typeface="Palatino Linotype" panose="02040502050505030304" pitchFamily="18" charset="0"/>
              </a:rPr>
              <a:t>absence of a value</a:t>
            </a:r>
            <a:r>
              <a:rPr lang="en-US" dirty="0">
                <a:solidFill>
                  <a:srgbClr val="374151"/>
                </a:solidFill>
                <a:latin typeface="Palatino Linotype" panose="02040502050505030304" pitchFamily="18" charset="0"/>
              </a:rPr>
              <a:t>) is used to represent </a:t>
            </a:r>
            <a:r>
              <a:rPr lang="en-US" b="1" dirty="0">
                <a:solidFill>
                  <a:srgbClr val="374151"/>
                </a:solidFill>
                <a:latin typeface="Palatino Linotype" panose="02040502050505030304" pitchFamily="18" charset="0"/>
              </a:rPr>
              <a:t>missing</a:t>
            </a:r>
            <a:r>
              <a:rPr lang="en-US" dirty="0">
                <a:solidFill>
                  <a:srgbClr val="374151"/>
                </a:solidFill>
                <a:latin typeface="Palatino Linotype" panose="02040502050505030304" pitchFamily="18" charset="0"/>
              </a:rPr>
              <a:t> or </a:t>
            </a:r>
            <a:r>
              <a:rPr lang="en-US" b="1" dirty="0">
                <a:solidFill>
                  <a:srgbClr val="374151"/>
                </a:solidFill>
                <a:latin typeface="Palatino Linotype" panose="02040502050505030304" pitchFamily="18" charset="0"/>
              </a:rPr>
              <a:t>unknown</a:t>
            </a:r>
            <a:r>
              <a:rPr lang="en-US" dirty="0">
                <a:solidFill>
                  <a:srgbClr val="374151"/>
                </a:solidFill>
                <a:latin typeface="Palatino Linotype" panose="02040502050505030304" pitchFamily="18" charset="0"/>
              </a:rPr>
              <a:t> data in a table column.</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
        <p:nvSpPr>
          <p:cNvPr id="4" name="TextBox 3">
            <a:extLst>
              <a:ext uri="{FF2B5EF4-FFF2-40B4-BE49-F238E27FC236}">
                <a16:creationId xmlns:a16="http://schemas.microsoft.com/office/drawing/2014/main" id="{AB9600D9-25A2-0CE5-173E-D9895B19BF39}"/>
              </a:ext>
            </a:extLst>
          </p:cNvPr>
          <p:cNvSpPr txBox="1"/>
          <p:nvPr/>
        </p:nvSpPr>
        <p:spPr>
          <a:xfrm>
            <a:off x="7536160" y="2151056"/>
            <a:ext cx="4536504" cy="1200329"/>
          </a:xfrm>
          <a:prstGeom prst="rect">
            <a:avLst/>
          </a:prstGeom>
          <a:solidFill>
            <a:schemeClr val="accent3">
              <a:lumMod val="20000"/>
              <a:lumOff val="80000"/>
            </a:schemeClr>
          </a:solidFill>
        </p:spPr>
        <p:txBody>
          <a:bodyPr wrap="square">
            <a:spAutoFit/>
          </a:bodyPr>
          <a:lstStyle/>
          <a:p>
            <a:r>
              <a:rPr lang="en-IN" b="1" dirty="0">
                <a:latin typeface="Liberation Mono"/>
              </a:rPr>
              <a:t>A year is a leap year if:</a:t>
            </a:r>
          </a:p>
          <a:p>
            <a:pPr marL="285750" indent="-285750">
              <a:buFont typeface="Arial" panose="020B0604020202020204" pitchFamily="34" charset="0"/>
              <a:buChar char="•"/>
            </a:pPr>
            <a:r>
              <a:rPr lang="en-IN" dirty="0">
                <a:latin typeface="Liberation Mono"/>
              </a:rPr>
              <a:t>Divisible by </a:t>
            </a:r>
            <a:r>
              <a:rPr lang="en-IN" b="1" dirty="0">
                <a:latin typeface="Liberation Mono"/>
              </a:rPr>
              <a:t>400</a:t>
            </a:r>
            <a:r>
              <a:rPr lang="en-IN" dirty="0">
                <a:latin typeface="Liberation Mono"/>
              </a:rPr>
              <a:t> → leap year</a:t>
            </a:r>
          </a:p>
          <a:p>
            <a:pPr marL="285750" indent="-285750">
              <a:buFont typeface="Arial" panose="020B0604020202020204" pitchFamily="34" charset="0"/>
              <a:buChar char="•"/>
            </a:pPr>
            <a:r>
              <a:rPr lang="en-IN" dirty="0">
                <a:latin typeface="Liberation Mono"/>
              </a:rPr>
              <a:t>Divisible by </a:t>
            </a:r>
            <a:r>
              <a:rPr lang="en-IN" b="1" dirty="0">
                <a:latin typeface="Liberation Mono"/>
              </a:rPr>
              <a:t>4</a:t>
            </a:r>
            <a:r>
              <a:rPr lang="en-IN" dirty="0">
                <a:latin typeface="Liberation Mono"/>
              </a:rPr>
              <a:t> but </a:t>
            </a:r>
            <a:r>
              <a:rPr lang="en-IN" b="1" dirty="0">
                <a:latin typeface="Liberation Mono"/>
              </a:rPr>
              <a:t>not by 100</a:t>
            </a:r>
            <a:r>
              <a:rPr lang="en-IN" dirty="0">
                <a:latin typeface="Liberation Mono"/>
              </a:rPr>
              <a:t> → leap year</a:t>
            </a:r>
          </a:p>
          <a:p>
            <a:pPr marL="285750" indent="-285750">
              <a:buFont typeface="Arial" panose="020B0604020202020204" pitchFamily="34" charset="0"/>
              <a:buChar char="•"/>
            </a:pPr>
            <a:r>
              <a:rPr lang="en-IN" dirty="0">
                <a:latin typeface="Liberation Mono"/>
              </a:rPr>
              <a:t>Otherwise →  </a:t>
            </a:r>
            <a:r>
              <a:rPr lang="en-IN" b="1" dirty="0">
                <a:latin typeface="Liberation Mono"/>
              </a:rPr>
              <a:t>not a leap year</a:t>
            </a:r>
          </a:p>
        </p:txBody>
      </p:sp>
    </p:spTree>
    <p:extLst>
      <p:ext uri="{BB962C8B-B14F-4D97-AF65-F5344CB8AC3E}">
        <p14:creationId xmlns:p14="http://schemas.microsoft.com/office/powerpoint/2010/main" val="327157225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998810"/>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5" name="Rectangle 1">
            <a:extLst>
              <a:ext uri="{FF2B5EF4-FFF2-40B4-BE49-F238E27FC236}">
                <a16:creationId xmlns:a16="http://schemas.microsoft.com/office/drawing/2014/main" id="{D1B29C5E-4CF9-7591-B770-4FC0FAF0CDF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09295650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239105"/>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2" name="Rectangle 1">
            <a:extLst>
              <a:ext uri="{FF2B5EF4-FFF2-40B4-BE49-F238E27FC236}">
                <a16:creationId xmlns:a16="http://schemas.microsoft.com/office/drawing/2014/main" id="{D838231F-6BCD-F85A-C59D-715044658EC2}"/>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43526452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1210961770"/>
              </p:ext>
            </p:extLst>
          </p:nvPr>
        </p:nvGraphicFramePr>
        <p:xfrm>
          <a:off x="191344" y="620688"/>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ABC</a:t>
                      </a:r>
                      <a:endParaRPr kumimoji="0" lang="en-IN" sz="1400" b="1"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2" name="Rectangle 1">
            <a:extLst>
              <a:ext uri="{FF2B5EF4-FFF2-40B4-BE49-F238E27FC236}">
                <a16:creationId xmlns:a16="http://schemas.microsoft.com/office/drawing/2014/main" id="{A3A16706-C24B-A755-035E-D79B66B01582}"/>
              </a:ext>
            </a:extLst>
          </p:cNvPr>
          <p:cNvSpPr/>
          <p:nvPr/>
        </p:nvSpPr>
        <p:spPr>
          <a:xfrm>
            <a:off x="191344" y="3356992"/>
            <a:ext cx="11809312" cy="3416320"/>
          </a:xfrm>
          <a:prstGeom prst="rect">
            <a:avLst/>
          </a:prstGeom>
        </p:spPr>
        <p:txBody>
          <a:bodyPr wrap="square">
            <a:spAutoFit/>
          </a:bodyPr>
          <a:lstStyle/>
          <a:p>
            <a:r>
              <a:rPr lang="en-IN" sz="2400" b="1" dirty="0"/>
              <a:t>Properties of Relational Tables</a:t>
            </a:r>
            <a:r>
              <a:rPr lang="en-IN" sz="2400" b="1" dirty="0">
                <a:latin typeface="Arial" panose="020B0604020202020204" pitchFamily="34" charset="0"/>
                <a:cs typeface="Arial" panose="020B0604020202020204" pitchFamily="34" charset="0"/>
              </a:rPr>
              <a:t>:</a:t>
            </a:r>
          </a:p>
          <a:p>
            <a:endParaRPr lang="en-IN"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columns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rows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
            </a:r>
            <a:r>
              <a:rPr lang="en-IN" dirty="0">
                <a:latin typeface="Palatino Linotype" panose="02040502050505030304" pitchFamily="18" charset="0"/>
              </a:rPr>
              <a:t>table name, </a:t>
            </a:r>
            <a:r>
              <a:rPr lang="en-IN" dirty="0">
                <a:solidFill>
                  <a:schemeClr val="tx2">
                    <a:lumMod val="50000"/>
                  </a:schemeClr>
                </a:solidFill>
                <a:latin typeface="Palatino Linotype" panose="02040502050505030304" pitchFamily="18" charset="0"/>
              </a:rPr>
              <a:t>attribute/column must have a unique name.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Attributes may contain </a:t>
            </a:r>
            <a:r>
              <a:rPr lang="en-US" b="1" dirty="0">
                <a:latin typeface="Palatino Linotype" panose="02040502050505030304" pitchFamily="18" charset="0"/>
              </a:rPr>
              <a:t>NULL</a:t>
            </a:r>
            <a:r>
              <a:rPr lang="en-US" dirty="0">
                <a:latin typeface="Palatino Linotype" panose="02040502050505030304" pitchFamily="18" charset="0"/>
              </a:rPr>
              <a:t> (unknown/missing values)</a:t>
            </a:r>
            <a:endParaRPr lang="en-IN" dirty="0">
              <a:solidFill>
                <a:schemeClr val="tx2">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3" name="TextBox 3">
            <a:extLst>
              <a:ext uri="{FF2B5EF4-FFF2-40B4-BE49-F238E27FC236}">
                <a16:creationId xmlns:a16="http://schemas.microsoft.com/office/drawing/2014/main" id="{61ADFAAD-618F-F94D-2C62-90FCDA663FC4}"/>
              </a:ext>
            </a:extLst>
          </p:cNvPr>
          <p:cNvSpPr txBox="1"/>
          <p:nvPr/>
        </p:nvSpPr>
        <p:spPr>
          <a:xfrm>
            <a:off x="227348" y="404664"/>
            <a:ext cx="11737304"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CREATE</a:t>
            </a:r>
            <a:r>
              <a:rPr lang="en-IN" dirty="0">
                <a:latin typeface="Liberation Mono"/>
              </a:rPr>
              <a:t> </a:t>
            </a:r>
            <a:r>
              <a:rPr lang="en-IN" dirty="0">
                <a:solidFill>
                  <a:srgbClr val="0077AA"/>
                </a:solidFill>
                <a:latin typeface="Liberation Mono"/>
                <a:cs typeface="Times New Roman" panose="02020603050405020304" pitchFamily="18" charset="0"/>
              </a:rPr>
              <a:t>TABLE</a:t>
            </a:r>
            <a:r>
              <a:rPr lang="en-IN" dirty="0">
                <a:latin typeface="Liberation Mono"/>
              </a:rPr>
              <a:t> hobbies(</a:t>
            </a:r>
          </a:p>
          <a:p>
            <a:r>
              <a:rPr lang="en-IN" dirty="0">
                <a:latin typeface="Liberation Mono"/>
              </a:rPr>
              <a:t>         hobbyid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00B050"/>
                </a:solidFill>
                <a:latin typeface="Liberation Mono"/>
              </a:rPr>
              <a:t>'1'</a:t>
            </a:r>
            <a:r>
              <a:rPr lang="en-IN" dirty="0">
                <a:latin typeface="Liberation Mono"/>
              </a:rPr>
              <a:t>,</a:t>
            </a:r>
            <a:r>
              <a:rPr lang="en-IN" dirty="0">
                <a:solidFill>
                  <a:srgbClr val="00B050"/>
                </a:solidFill>
                <a:latin typeface="Liberation Mono"/>
              </a:rPr>
              <a:t>'2'</a:t>
            </a:r>
            <a:r>
              <a:rPr lang="en-IN" dirty="0">
                <a:latin typeface="Liberation Mono"/>
              </a:rPr>
              <a:t>,</a:t>
            </a:r>
            <a:r>
              <a:rPr lang="en-IN">
                <a:solidFill>
                  <a:srgbClr val="00B050"/>
                </a:solidFill>
                <a:latin typeface="Liberation Mono"/>
              </a:rPr>
              <a:t>'3'</a:t>
            </a:r>
            <a:r>
              <a:rPr lang="en-IN">
                <a:latin typeface="Liberation Mono"/>
              </a:rPr>
              <a:t>,</a:t>
            </a:r>
            <a:r>
              <a:rPr lang="en-IN">
                <a:solidFill>
                  <a:srgbClr val="00B050"/>
                </a:solidFill>
                <a:latin typeface="Liberation Mono"/>
              </a:rPr>
              <a:t>'4</a:t>
            </a:r>
            <a:r>
              <a:rPr lang="en-IN" dirty="0">
                <a:solidFill>
                  <a:srgbClr val="00B050"/>
                </a:solidFill>
                <a:latin typeface="Liberation Mono"/>
              </a:rPr>
              <a:t>'</a:t>
            </a:r>
            <a:r>
              <a:rPr lang="en-IN" dirty="0">
                <a:latin typeface="Liberation Mono"/>
              </a:rPr>
              <a:t>),</a:t>
            </a:r>
          </a:p>
          <a:p>
            <a:r>
              <a:rPr lang="en-IN" dirty="0">
                <a:latin typeface="Liberation Mono"/>
              </a:rPr>
              <a:t>         hobbyName </a:t>
            </a:r>
            <a:r>
              <a:rPr lang="en-IN" dirty="0">
                <a:solidFill>
                  <a:srgbClr val="834689"/>
                </a:solidFill>
                <a:latin typeface="Liberation Mono"/>
                <a:cs typeface="Arial" panose="020B0604020202020204" pitchFamily="34" charset="0"/>
              </a:rPr>
              <a:t>VARCHAR</a:t>
            </a:r>
            <a:r>
              <a:rPr lang="en-IN" dirty="0">
                <a:latin typeface="Liberation Mono"/>
              </a:rPr>
              <a:t>(20)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DD4A68"/>
                </a:solidFill>
                <a:latin typeface="Liberation Mono"/>
              </a:rPr>
              <a:t>ELT</a:t>
            </a:r>
            <a:r>
              <a:rPr lang="en-IN" dirty="0">
                <a:latin typeface="Liberation Mono"/>
              </a:rPr>
              <a:t>(hobbyid, </a:t>
            </a:r>
            <a:r>
              <a:rPr lang="en-IN" dirty="0">
                <a:solidFill>
                  <a:srgbClr val="00B050"/>
                </a:solidFill>
                <a:latin typeface="Liberation Mono"/>
              </a:rPr>
              <a:t>'Windsurfing'</a:t>
            </a:r>
            <a:r>
              <a:rPr lang="en-IN" dirty="0">
                <a:latin typeface="Liberation Mono"/>
              </a:rPr>
              <a:t>, </a:t>
            </a:r>
            <a:r>
              <a:rPr lang="en-IN" dirty="0">
                <a:solidFill>
                  <a:srgbClr val="00B050"/>
                </a:solidFill>
                <a:latin typeface="Liberation Mono"/>
              </a:rPr>
              <a:t>'Fishing'</a:t>
            </a:r>
            <a:r>
              <a:rPr lang="en-IN" dirty="0">
                <a:latin typeface="Liberation Mono"/>
              </a:rPr>
              <a:t>, </a:t>
            </a:r>
            <a:r>
              <a:rPr lang="en-IN" dirty="0">
                <a:solidFill>
                  <a:srgbClr val="00B050"/>
                </a:solidFill>
                <a:latin typeface="Liberation Mono"/>
              </a:rPr>
              <a:t>'Swimming'</a:t>
            </a:r>
            <a:r>
              <a:rPr lang="en-IN" dirty="0">
                <a:latin typeface="Liberation Mono"/>
              </a:rPr>
              <a:t>, </a:t>
            </a:r>
            <a:r>
              <a:rPr lang="en-IN" dirty="0">
                <a:solidFill>
                  <a:srgbClr val="00B050"/>
                </a:solidFill>
                <a:latin typeface="Liberation Mono"/>
              </a:rPr>
              <a:t>'Shopping'</a:t>
            </a:r>
            <a:r>
              <a:rPr lang="en-IN" dirty="0">
                <a:latin typeface="Liberation Mono"/>
              </a:rPr>
              <a:t>))</a:t>
            </a:r>
          </a:p>
          <a:p>
            <a:r>
              <a:rPr lang="en-IN" dirty="0">
                <a:latin typeface="Liberation Mono"/>
              </a:rPr>
              <a:t>      );</a:t>
            </a:r>
          </a:p>
        </p:txBody>
      </p:sp>
    </p:spTree>
    <p:extLst>
      <p:ext uri="{BB962C8B-B14F-4D97-AF65-F5344CB8AC3E}">
        <p14:creationId xmlns:p14="http://schemas.microsoft.com/office/powerpoint/2010/main" val="368939650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E94AB1-8741-8033-FE4E-976011201129}"/>
              </a:ext>
            </a:extLst>
          </p:cNvPr>
          <p:cNvSpPr txBox="1"/>
          <p:nvPr/>
        </p:nvSpPr>
        <p:spPr>
          <a:xfrm>
            <a:off x="259142" y="4869160"/>
            <a:ext cx="11736000" cy="1261884"/>
          </a:xfrm>
          <a:prstGeom prst="rect">
            <a:avLst/>
          </a:prstGeom>
          <a:noFill/>
        </p:spPr>
        <p:txBody>
          <a:bodyPr wrap="square">
            <a:spAutoFit/>
          </a:bodyPr>
          <a:lstStyle/>
          <a:p>
            <a:r>
              <a:rPr kumimoji="0" lang="en-US" sz="1800" kern="1200" dirty="0">
                <a:solidFill>
                  <a:srgbClr val="0077AA"/>
                </a:solidFill>
                <a:latin typeface="Liberation Mono"/>
                <a:ea typeface="+mn-ea"/>
                <a:cs typeface="+mn-cs"/>
              </a:rPr>
              <a:t>FIND_IN_SET</a:t>
            </a:r>
            <a:r>
              <a:rPr lang="en-US" dirty="0">
                <a:solidFill>
                  <a:srgbClr val="0077AA"/>
                </a:solidFill>
                <a:latin typeface="Liberation Mono"/>
              </a:rPr>
              <a:t>:- </a:t>
            </a:r>
            <a:r>
              <a:rPr lang="en-US" dirty="0">
                <a:latin typeface="Liberation Mono"/>
              </a:rPr>
              <a:t> This function of MySQL is used to find the position of a string within a comma-separated list of strings.</a:t>
            </a:r>
            <a:endParaRPr kumimoji="0" lang="en-US" sz="1800" kern="1200" dirty="0">
              <a:latin typeface="Liberation Mono"/>
              <a:ea typeface="+mn-ea"/>
              <a:cs typeface="+mn-cs"/>
            </a:endParaRPr>
          </a:p>
          <a:p>
            <a:pPr algn="l"/>
            <a:endParaRPr lang="en-US" sz="4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5DA27EB5-7BE0-D71D-E6B0-513087A03922}"/>
              </a:ext>
            </a:extLst>
          </p:cNvPr>
          <p:cNvSpPr txBox="1"/>
          <p:nvPr/>
        </p:nvSpPr>
        <p:spPr>
          <a:xfrm>
            <a:off x="259142" y="6165304"/>
            <a:ext cx="11665295"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p:txBody>
      </p:sp>
    </p:spTree>
    <p:extLst>
      <p:ext uri="{BB962C8B-B14F-4D97-AF65-F5344CB8AC3E}">
        <p14:creationId xmlns:p14="http://schemas.microsoft.com/office/powerpoint/2010/main" val="21437908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
        <p:nvSpPr>
          <p:cNvPr id="3" name="TextBox 2">
            <a:extLst>
              <a:ext uri="{FF2B5EF4-FFF2-40B4-BE49-F238E27FC236}">
                <a16:creationId xmlns:a16="http://schemas.microsoft.com/office/drawing/2014/main" id="{65EC2FB3-26F2-E223-3044-5C848572E8B6}"/>
              </a:ext>
            </a:extLst>
          </p:cNvPr>
          <p:cNvSpPr txBox="1"/>
          <p:nvPr/>
        </p:nvSpPr>
        <p:spPr>
          <a:xfrm>
            <a:off x="263352" y="116632"/>
            <a:ext cx="7128792" cy="369332"/>
          </a:xfrm>
          <a:prstGeom prst="rect">
            <a:avLst/>
          </a:prstGeom>
          <a:noFill/>
        </p:spPr>
        <p:txBody>
          <a:bodyPr wrap="square">
            <a:spAutoFit/>
          </a:bodyPr>
          <a:lstStyle/>
          <a:p>
            <a:r>
              <a:rPr lang="en-IN" dirty="0">
                <a:solidFill>
                  <a:srgbClr val="0077AA"/>
                </a:solidFill>
                <a:latin typeface="Liberation Mono"/>
              </a:rPr>
              <a:t>SUBSTRING_INDEX</a:t>
            </a:r>
            <a:r>
              <a:rPr lang="en-IN" dirty="0">
                <a:latin typeface="Liberation Mono"/>
              </a:rPr>
              <a:t>(</a:t>
            </a:r>
            <a:r>
              <a:rPr lang="en-IN" i="1" dirty="0">
                <a:solidFill>
                  <a:schemeClr val="tx2"/>
                </a:solidFill>
                <a:latin typeface="Liberation Mono"/>
              </a:rPr>
              <a:t>str</a:t>
            </a:r>
            <a:r>
              <a:rPr lang="en-IN" dirty="0">
                <a:latin typeface="Liberation Mono"/>
              </a:rPr>
              <a:t>, </a:t>
            </a:r>
            <a:r>
              <a:rPr lang="en-IN" i="1" dirty="0">
                <a:solidFill>
                  <a:schemeClr val="tx2"/>
                </a:solidFill>
                <a:latin typeface="Liberation Mono"/>
              </a:rPr>
              <a:t>delimiter</a:t>
            </a:r>
            <a:r>
              <a:rPr lang="en-IN" dirty="0">
                <a:latin typeface="Liberation Mono"/>
              </a:rPr>
              <a:t>, </a:t>
            </a:r>
            <a:r>
              <a:rPr lang="en-IN" i="1" dirty="0">
                <a:solidFill>
                  <a:schemeClr val="tx2"/>
                </a:solidFill>
                <a:latin typeface="Liberation Mono"/>
              </a:rPr>
              <a:t>count</a:t>
            </a:r>
            <a:r>
              <a:rPr lang="en-IN" dirty="0">
                <a:latin typeface="Liberation Mono"/>
              </a:rPr>
              <a:t>) </a:t>
            </a:r>
            <a:r>
              <a:rPr lang="en-IN" b="1" dirty="0">
                <a:latin typeface="Liberation Mono"/>
              </a:rPr>
              <a:t>// count can be either </a:t>
            </a:r>
            <a:r>
              <a:rPr lang="en-IN" b="1" dirty="0"/>
              <a:t>+ve or -ve</a:t>
            </a:r>
            <a:endParaRPr lang="en-IN" b="1"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
        <p:nvSpPr>
          <p:cNvPr id="2" name="TextBox 1">
            <a:extLst>
              <a:ext uri="{FF2B5EF4-FFF2-40B4-BE49-F238E27FC236}">
                <a16:creationId xmlns:a16="http://schemas.microsoft.com/office/drawing/2014/main" id="{3356C1A6-C4C2-44A1-9740-B9C180258723}"/>
              </a:ext>
            </a:extLst>
          </p:cNvPr>
          <p:cNvSpPr txBox="1"/>
          <p:nvPr/>
        </p:nvSpPr>
        <p:spPr>
          <a:xfrm>
            <a:off x="407369" y="3861048"/>
            <a:ext cx="11377263"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part1</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'State'</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part2</a:t>
            </a:r>
            <a:r>
              <a:rPr lang="en-IN" dirty="0">
                <a:latin typeface="Liberation Mono"/>
              </a:rPr>
              <a:t>, 	 </a:t>
            </a:r>
            <a:r>
              <a:rPr lang="en-IN" dirty="0">
                <a:solidFill>
                  <a:srgbClr val="669900"/>
                </a:solidFill>
                <a:latin typeface="Liberation Mono"/>
              </a:rPr>
              <a:t>-- 'Bank'</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 ', </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part3</a:t>
            </a:r>
            <a:r>
              <a:rPr lang="en-IN" dirty="0">
                <a:latin typeface="Liberation Mono"/>
              </a:rPr>
              <a:t>,	 </a:t>
            </a:r>
            <a:r>
              <a:rPr lang="en-IN" dirty="0">
                <a:solidFill>
                  <a:srgbClr val="669900"/>
                </a:solidFill>
                <a:latin typeface="Liberation Mono"/>
              </a:rPr>
              <a:t>-- 'of'</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part4</a:t>
            </a:r>
            <a:r>
              <a:rPr lang="en-IN" dirty="0">
                <a:latin typeface="Liberation Mono"/>
              </a:rPr>
              <a:t>;    			 </a:t>
            </a:r>
            <a:r>
              <a:rPr lang="en-IN" dirty="0">
                <a:solidFill>
                  <a:srgbClr val="669900"/>
                </a:solidFill>
                <a:latin typeface="Liberation Mono"/>
              </a:rPr>
              <a:t>-- 'India'</a:t>
            </a:r>
          </a:p>
        </p:txBody>
      </p:sp>
    </p:spTree>
    <p:extLst>
      <p:ext uri="{BB962C8B-B14F-4D97-AF65-F5344CB8AC3E}">
        <p14:creationId xmlns:p14="http://schemas.microsoft.com/office/powerpoint/2010/main" val="340035190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908129610"/>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447CB-2A1B-BBCD-C89A-A685E57A243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DDF7C0B-666B-B2E0-91B7-2685EFD5AEE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TODO</a:t>
            </a:r>
          </a:p>
        </p:txBody>
      </p:sp>
      <p:graphicFrame>
        <p:nvGraphicFramePr>
          <p:cNvPr id="4" name="Table 2">
            <a:extLst>
              <a:ext uri="{FF2B5EF4-FFF2-40B4-BE49-F238E27FC236}">
                <a16:creationId xmlns:a16="http://schemas.microsoft.com/office/drawing/2014/main" id="{CCE4AC53-DD02-26C1-23F0-4A5F2AA0F43D}"/>
              </a:ext>
            </a:extLst>
          </p:cNvPr>
          <p:cNvGraphicFramePr>
            <a:graphicFrameLocks noGrp="1"/>
          </p:cNvGraphicFramePr>
          <p:nvPr>
            <p:extLst>
              <p:ext uri="{D42A27DB-BD31-4B8C-83A1-F6EECF244321}">
                <p14:modId xmlns:p14="http://schemas.microsoft.com/office/powerpoint/2010/main" val="3163523689"/>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49D5777D-F817-DACB-AA87-04B71B242700}"/>
              </a:ext>
            </a:extLst>
          </p:cNvPr>
          <p:cNvSpPr txBox="1"/>
          <p:nvPr/>
        </p:nvSpPr>
        <p:spPr>
          <a:xfrm>
            <a:off x="1919536" y="3244914"/>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0D9DEF6B-DE70-6F38-6642-008C73F104FC}"/>
              </a:ext>
            </a:extLst>
          </p:cNvPr>
          <p:cNvSpPr txBox="1"/>
          <p:nvPr/>
        </p:nvSpPr>
        <p:spPr>
          <a:xfrm>
            <a:off x="191345" y="44624"/>
            <a:ext cx="2088232"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13" name="TextBox 12">
            <a:extLst>
              <a:ext uri="{FF2B5EF4-FFF2-40B4-BE49-F238E27FC236}">
                <a16:creationId xmlns:a16="http://schemas.microsoft.com/office/drawing/2014/main" id="{0E232348-E31B-FF05-5A3A-F9D592920B00}"/>
              </a:ext>
            </a:extLst>
          </p:cNvPr>
          <p:cNvSpPr txBox="1"/>
          <p:nvPr/>
        </p:nvSpPr>
        <p:spPr>
          <a:xfrm>
            <a:off x="5519936" y="5662989"/>
            <a:ext cx="604867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CEIL</a:t>
            </a:r>
            <a:r>
              <a:rPr lang="en-US" dirty="0">
                <a:latin typeface="Liberation Mono"/>
              </a:rPr>
              <a:t>(id</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cnumbers;</a:t>
            </a:r>
          </a:p>
        </p:txBody>
      </p:sp>
      <p:sp>
        <p:nvSpPr>
          <p:cNvPr id="15" name="TextBox 14">
            <a:extLst>
              <a:ext uri="{FF2B5EF4-FFF2-40B4-BE49-F238E27FC236}">
                <a16:creationId xmlns:a16="http://schemas.microsoft.com/office/drawing/2014/main" id="{4376BD50-D2C7-E38B-2822-F3C702FFF945}"/>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TODO</a:t>
            </a:r>
            <a:endParaRPr lang="en-IN" dirty="0"/>
          </a:p>
        </p:txBody>
      </p:sp>
      <p:graphicFrame>
        <p:nvGraphicFramePr>
          <p:cNvPr id="3" name="Table 2">
            <a:extLst>
              <a:ext uri="{FF2B5EF4-FFF2-40B4-BE49-F238E27FC236}">
                <a16:creationId xmlns:a16="http://schemas.microsoft.com/office/drawing/2014/main" id="{6A44ECE7-9269-2879-0373-385422D96FFB}"/>
              </a:ext>
            </a:extLst>
          </p:cNvPr>
          <p:cNvGraphicFramePr>
            <a:graphicFrameLocks noGrp="1"/>
          </p:cNvGraphicFramePr>
          <p:nvPr>
            <p:extLst>
              <p:ext uri="{D42A27DB-BD31-4B8C-83A1-F6EECF244321}">
                <p14:modId xmlns:p14="http://schemas.microsoft.com/office/powerpoint/2010/main" val="2075411134"/>
              </p:ext>
            </p:extLst>
          </p:nvPr>
        </p:nvGraphicFramePr>
        <p:xfrm>
          <a:off x="3143672" y="476672"/>
          <a:ext cx="2160000"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720000">
                  <a:extLst>
                    <a:ext uri="{9D8B030D-6E8A-4147-A177-3AD203B41FA5}">
                      <a16:colId xmlns:a16="http://schemas.microsoft.com/office/drawing/2014/main" val="2965238667"/>
                    </a:ext>
                  </a:extLst>
                </a:gridCol>
                <a:gridCol w="720000">
                  <a:extLst>
                    <a:ext uri="{9D8B030D-6E8A-4147-A177-3AD203B41FA5}">
                      <a16:colId xmlns:a16="http://schemas.microsoft.com/office/drawing/2014/main" val="877024352"/>
                    </a:ext>
                  </a:extLst>
                </a:gridCol>
              </a:tblGrid>
              <a:tr h="370840">
                <a:tc>
                  <a:txBody>
                    <a:bodyPr/>
                    <a:lstStyle/>
                    <a:p>
                      <a:pPr algn="ctr"/>
                      <a:r>
                        <a:rPr lang="en-US" b="1" dirty="0">
                          <a:latin typeface="Arial" panose="020B0604020202020204" pitchFamily="34" charset="0"/>
                          <a:cs typeface="Arial" panose="020B0604020202020204" pitchFamily="34" charset="0"/>
                        </a:rPr>
                        <a:t>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R1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R2</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noFill/>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noFill/>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noFill/>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10" name="TextBox 9">
            <a:extLst>
              <a:ext uri="{FF2B5EF4-FFF2-40B4-BE49-F238E27FC236}">
                <a16:creationId xmlns:a16="http://schemas.microsoft.com/office/drawing/2014/main" id="{6F3F6E3C-91A9-B404-71B0-ACC2F39DF292}"/>
              </a:ext>
            </a:extLst>
          </p:cNvPr>
          <p:cNvSpPr txBox="1"/>
          <p:nvPr/>
        </p:nvSpPr>
        <p:spPr>
          <a:xfrm>
            <a:off x="3143672" y="44624"/>
            <a:ext cx="208823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24858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8D6EC-4E6F-01F3-8139-C6E6A2AAA1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8219DD-7309-43B8-0EC4-AF0B7CC1E93C}"/>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JSON_OBJECT</a:t>
            </a:r>
          </a:p>
        </p:txBody>
      </p:sp>
      <p:sp>
        <p:nvSpPr>
          <p:cNvPr id="7" name="Rectangle 6">
            <a:extLst>
              <a:ext uri="{FF2B5EF4-FFF2-40B4-BE49-F238E27FC236}">
                <a16:creationId xmlns:a16="http://schemas.microsoft.com/office/drawing/2014/main" id="{24DC3AA6-100B-3245-5EB4-94B1D12933A6}"/>
              </a:ext>
            </a:extLst>
          </p:cNvPr>
          <p:cNvSpPr/>
          <p:nvPr/>
        </p:nvSpPr>
        <p:spPr>
          <a:xfrm>
            <a:off x="3244857" y="3212976"/>
            <a:ext cx="5544616" cy="369332"/>
          </a:xfrm>
          <a:prstGeom prst="rect">
            <a:avLst/>
          </a:prstGeom>
          <a:solidFill>
            <a:schemeClr val="bg1"/>
          </a:solidFill>
        </p:spPr>
        <p:txBody>
          <a:bodyPr wrap="square">
            <a:spAutoFit/>
          </a:bodyPr>
          <a:lstStyle/>
          <a:p>
            <a:r>
              <a:rPr lang="en-US" dirty="0">
                <a:latin typeface="Palatino Linotype" panose="02040502050505030304" pitchFamily="18" charset="0"/>
              </a:rPr>
              <a:t>It creates a JSON object from a list of key–value pairs</a:t>
            </a:r>
            <a:endParaRPr lang="en-IN" dirty="0">
              <a:latin typeface="Palatino Linotype" panose="02040502050505030304" pitchFamily="18" charset="0"/>
            </a:endParaRPr>
          </a:p>
        </p:txBody>
      </p:sp>
    </p:spTree>
    <p:extLst>
      <p:ext uri="{BB962C8B-B14F-4D97-AF65-F5344CB8AC3E}">
        <p14:creationId xmlns:p14="http://schemas.microsoft.com/office/powerpoint/2010/main" val="60100738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16B1B8-9145-6ADB-7935-09C78A1223FB}"/>
              </a:ext>
            </a:extLst>
          </p:cNvPr>
          <p:cNvSpPr txBox="1"/>
          <p:nvPr/>
        </p:nvSpPr>
        <p:spPr>
          <a:xfrm>
            <a:off x="290449" y="980728"/>
            <a:ext cx="11566191" cy="400110"/>
          </a:xfrm>
          <a:prstGeom prst="rect">
            <a:avLst/>
          </a:prstGeom>
          <a:noFill/>
        </p:spPr>
        <p:txBody>
          <a:bodyPr wrap="square">
            <a:spAutoFit/>
          </a:bodyPr>
          <a:lstStyle/>
          <a:p>
            <a:r>
              <a:rPr lang="en-US" sz="2000" dirty="0">
                <a:solidFill>
                  <a:srgbClr val="DD4A68"/>
                </a:solidFill>
                <a:latin typeface="Liberation Mono"/>
              </a:rPr>
              <a:t>JSON_OBJECT</a:t>
            </a:r>
            <a:r>
              <a:rPr lang="en-IN" sz="2000" dirty="0">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r>
              <a:rPr lang="en-US" sz="2000" dirty="0">
                <a:solidFill>
                  <a:srgbClr val="DD4A68"/>
                </a:solidFill>
                <a:latin typeface="Liberation Mono"/>
              </a:rPr>
              <a:t>  </a:t>
            </a:r>
            <a:r>
              <a:rPr lang="en-US" sz="2000" b="1" dirty="0">
                <a:latin typeface="Liberation Mono"/>
              </a:rPr>
              <a:t>. . .</a:t>
            </a:r>
            <a:r>
              <a:rPr lang="en-US" sz="2000" dirty="0">
                <a:solidFill>
                  <a:srgbClr val="669900"/>
                </a:solidFill>
                <a:latin typeface="Liberation Mono"/>
              </a:rPr>
              <a:t> </a:t>
            </a:r>
            <a:r>
              <a:rPr lang="en-US" sz="2000" dirty="0">
                <a:latin typeface="Liberation Mono"/>
              </a:rPr>
              <a:t>)</a:t>
            </a:r>
            <a:endParaRPr lang="en-IN" sz="2000" dirty="0">
              <a:latin typeface="Liberation Mono"/>
            </a:endParaRPr>
          </a:p>
        </p:txBody>
      </p:sp>
      <p:sp>
        <p:nvSpPr>
          <p:cNvPr id="4" name="Rectangle 3">
            <a:extLst>
              <a:ext uri="{FF2B5EF4-FFF2-40B4-BE49-F238E27FC236}">
                <a16:creationId xmlns:a16="http://schemas.microsoft.com/office/drawing/2014/main" id="{15F887AA-4D64-B5DE-BA6D-5EAE4AAA518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select</a:t>
            </a:r>
          </a:p>
        </p:txBody>
      </p:sp>
      <p:sp>
        <p:nvSpPr>
          <p:cNvPr id="5" name="TextBox 4">
            <a:extLst>
              <a:ext uri="{FF2B5EF4-FFF2-40B4-BE49-F238E27FC236}">
                <a16:creationId xmlns:a16="http://schemas.microsoft.com/office/drawing/2014/main" id="{DBA9633C-0518-AC14-D034-B7F9A33C46B0}"/>
              </a:ext>
            </a:extLst>
          </p:cNvPr>
          <p:cNvSpPr txBox="1"/>
          <p:nvPr/>
        </p:nvSpPr>
        <p:spPr>
          <a:xfrm>
            <a:off x="290449" y="2020778"/>
            <a:ext cx="8397840" cy="400110"/>
          </a:xfrm>
          <a:prstGeom prst="rect">
            <a:avLst/>
          </a:prstGeom>
          <a:noFill/>
        </p:spPr>
        <p:txBody>
          <a:bodyPr wrap="square">
            <a:spAutoFit/>
          </a:bodyPr>
          <a:lstStyle/>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a:t>
            </a:r>
            <a:r>
              <a:rPr lang="en-IN" sz="2000" dirty="0">
                <a:latin typeface="Liberation Mono"/>
              </a:rPr>
              <a:t>value1</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latin typeface="Liberation Mono"/>
              </a:rPr>
              <a:t>value2</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8" name="TextBox 7">
            <a:extLst>
              <a:ext uri="{FF2B5EF4-FFF2-40B4-BE49-F238E27FC236}">
                <a16:creationId xmlns:a16="http://schemas.microsoft.com/office/drawing/2014/main" id="{848FE751-3A67-2333-C590-DF4883945DB6}"/>
              </a:ext>
            </a:extLst>
          </p:cNvPr>
          <p:cNvSpPr txBox="1"/>
          <p:nvPr/>
        </p:nvSpPr>
        <p:spPr>
          <a:xfrm>
            <a:off x="290448" y="1444714"/>
            <a:ext cx="528531" cy="400110"/>
          </a:xfrm>
          <a:prstGeom prst="rect">
            <a:avLst/>
          </a:prstGeom>
          <a:noFill/>
        </p:spPr>
        <p:txBody>
          <a:bodyPr wrap="square">
            <a:spAutoFit/>
          </a:bodyPr>
          <a:lstStyle/>
          <a:p>
            <a:r>
              <a:rPr lang="en-IN" sz="2000" dirty="0">
                <a:solidFill>
                  <a:srgbClr val="B212AA"/>
                </a:solidFill>
                <a:latin typeface="Liberation Mono"/>
              </a:rPr>
              <a:t>OR</a:t>
            </a:r>
            <a:endParaRPr lang="en-IN" sz="2000" dirty="0">
              <a:solidFill>
                <a:srgbClr val="B212AA"/>
              </a:solidFill>
            </a:endParaRPr>
          </a:p>
        </p:txBody>
      </p:sp>
      <p:sp>
        <p:nvSpPr>
          <p:cNvPr id="9" name="TextBox 8">
            <a:extLst>
              <a:ext uri="{FF2B5EF4-FFF2-40B4-BE49-F238E27FC236}">
                <a16:creationId xmlns:a16="http://schemas.microsoft.com/office/drawing/2014/main" id="{EAC14698-B146-AC5B-47DD-8B13B8536404}"/>
              </a:ext>
            </a:extLst>
          </p:cNvPr>
          <p:cNvSpPr txBox="1"/>
          <p:nvPr/>
        </p:nvSpPr>
        <p:spPr>
          <a:xfrm>
            <a:off x="191344" y="2789925"/>
            <a:ext cx="1180931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US"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a:t>
            </a:r>
            <a:r>
              <a:rPr lang="en-IN" dirty="0">
                <a:solidFill>
                  <a:srgbClr val="669900"/>
                </a:solidFill>
                <a:latin typeface="Liberation Mono"/>
              </a:rPr>
              <a:t> </a:t>
            </a:r>
            <a:r>
              <a:rPr lang="en-IN" dirty="0">
                <a:latin typeface="Liberation Mono"/>
              </a:rPr>
              <a:t>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JSON_ARRAY</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94067380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FF129-DB65-6CF7-AC8A-9B6E3B6B99C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9D41C1D-607E-F5D3-DD34-6E348E71C0B8}"/>
              </a:ext>
            </a:extLst>
          </p:cNvPr>
          <p:cNvSpPr txBox="1"/>
          <p:nvPr/>
        </p:nvSpPr>
        <p:spPr>
          <a:xfrm>
            <a:off x="290449" y="1444714"/>
            <a:ext cx="11566191" cy="707886"/>
          </a:xfrm>
          <a:prstGeom prst="rect">
            <a:avLst/>
          </a:prstGeom>
          <a:noFill/>
        </p:spPr>
        <p:txBody>
          <a:bodyPr wrap="square">
            <a:spAutoFit/>
          </a:bodyPr>
          <a:lstStyle/>
          <a:p>
            <a:r>
              <a:rPr lang="en-US" sz="2000" dirty="0">
                <a:solidFill>
                  <a:srgbClr val="0077AA"/>
                </a:solidFill>
                <a:latin typeface="Liberation Mono"/>
              </a:rPr>
              <a:t>INSERT</a:t>
            </a:r>
            <a:r>
              <a:rPr lang="en-US" sz="2000" dirty="0">
                <a:solidFill>
                  <a:schemeClr val="tx2"/>
                </a:solidFill>
                <a:latin typeface="Liberation Mono"/>
              </a:rPr>
              <a:t> [</a:t>
            </a:r>
            <a:r>
              <a:rPr lang="en-US" sz="2000" dirty="0">
                <a:solidFill>
                  <a:srgbClr val="0077AA"/>
                </a:solidFill>
                <a:latin typeface="Liberation Mono"/>
              </a:rPr>
              <a:t>INTO</a:t>
            </a:r>
            <a:r>
              <a:rPr lang="en-US" sz="2000" dirty="0">
                <a:solidFill>
                  <a:schemeClr val="tx2"/>
                </a:solidFill>
                <a:latin typeface="Liberation Mono"/>
              </a:rPr>
              <a:t>] </a:t>
            </a:r>
            <a:r>
              <a:rPr lang="en-IN" sz="2000" dirty="0">
                <a:latin typeface="Liberation Mono"/>
              </a:rPr>
              <a:t>tbl_name</a:t>
            </a:r>
            <a:r>
              <a:rPr lang="en-US" sz="2000" dirty="0">
                <a:solidFill>
                  <a:schemeClr val="tx2"/>
                </a:solidFill>
                <a:latin typeface="Liberation Mono"/>
              </a:rPr>
              <a:t> (</a:t>
            </a:r>
            <a:r>
              <a:rPr lang="en-US" sz="2000" i="1" dirty="0">
                <a:solidFill>
                  <a:schemeClr val="tx2"/>
                </a:solidFill>
                <a:latin typeface="Liberation Mono"/>
              </a:rPr>
              <a:t>json_column</a:t>
            </a:r>
            <a:r>
              <a:rPr lang="en-US" sz="2000" dirty="0">
                <a:solidFill>
                  <a:schemeClr val="tx2"/>
                </a:solidFill>
                <a:latin typeface="Liberation Mono"/>
              </a:rPr>
              <a:t>) </a:t>
            </a:r>
            <a:r>
              <a:rPr lang="en-US" sz="2000" dirty="0">
                <a:solidFill>
                  <a:srgbClr val="0077AA"/>
                </a:solidFill>
                <a:latin typeface="Liberation Mono"/>
              </a:rPr>
              <a:t>VALUES</a:t>
            </a:r>
            <a:r>
              <a:rPr lang="en-US" sz="2000" dirty="0">
                <a:solidFill>
                  <a:schemeClr val="tx2"/>
                </a:solidFill>
                <a:latin typeface="Liberation Mono"/>
              </a:rPr>
              <a:t> (</a:t>
            </a:r>
            <a:r>
              <a:rPr lang="en-US" sz="2000" dirty="0">
                <a:solidFill>
                  <a:srgbClr val="DD4A68"/>
                </a:solidFill>
                <a:latin typeface="Liberation Mono"/>
              </a:rPr>
              <a:t>JSON_OBJECT</a:t>
            </a:r>
            <a:r>
              <a:rPr lang="sv-SE" sz="2000" dirty="0">
                <a:solidFill>
                  <a:schemeClr val="tx2"/>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endParaRPr lang="en-IN" sz="2000" dirty="0">
              <a:latin typeface="Liberation Mono"/>
            </a:endParaRPr>
          </a:p>
        </p:txBody>
      </p:sp>
      <p:sp>
        <p:nvSpPr>
          <p:cNvPr id="4" name="Rectangle 3">
            <a:extLst>
              <a:ext uri="{FF2B5EF4-FFF2-40B4-BE49-F238E27FC236}">
                <a16:creationId xmlns:a16="http://schemas.microsoft.com/office/drawing/2014/main" id="{F158E595-167F-2EB3-9778-A1E0A08D58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insert</a:t>
            </a:r>
          </a:p>
        </p:txBody>
      </p:sp>
      <p:sp>
        <p:nvSpPr>
          <p:cNvPr id="11" name="Rectangle 10">
            <a:extLst>
              <a:ext uri="{FF2B5EF4-FFF2-40B4-BE49-F238E27FC236}">
                <a16:creationId xmlns:a16="http://schemas.microsoft.com/office/drawing/2014/main" id="{6BA28449-5D2F-C5C8-1243-9799BE1707AB}"/>
              </a:ext>
            </a:extLst>
          </p:cNvPr>
          <p:cNvSpPr/>
          <p:nvPr/>
        </p:nvSpPr>
        <p:spPr>
          <a:xfrm>
            <a:off x="263352" y="838201"/>
            <a:ext cx="1166529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
        <p:nvSpPr>
          <p:cNvPr id="13" name="TextBox 12">
            <a:extLst>
              <a:ext uri="{FF2B5EF4-FFF2-40B4-BE49-F238E27FC236}">
                <a16:creationId xmlns:a16="http://schemas.microsoft.com/office/drawing/2014/main" id="{33A48B18-3337-B5C2-2D35-DC805F596D18}"/>
              </a:ext>
            </a:extLst>
          </p:cNvPr>
          <p:cNvSpPr txBox="1"/>
          <p:nvPr/>
        </p:nvSpPr>
        <p:spPr>
          <a:xfrm>
            <a:off x="305832" y="2967335"/>
            <a:ext cx="11406791"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product </a:t>
            </a:r>
            <a:r>
              <a:rPr lang="en-IN" dirty="0">
                <a:solidFill>
                  <a:srgbClr val="0077AA"/>
                </a:solidFill>
                <a:latin typeface="Liberation Mono"/>
              </a:rPr>
              <a:t>VALUES</a:t>
            </a:r>
            <a:r>
              <a:rPr lang="en-IN" dirty="0">
                <a:latin typeface="Liberation Mono"/>
              </a:rPr>
              <a:t>(default,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"product_id"</a:t>
            </a:r>
            <a:r>
              <a:rPr lang="en-IN" dirty="0">
                <a:latin typeface="Liberation Mono"/>
              </a:rPr>
              <a:t>, </a:t>
            </a:r>
            <a:r>
              <a:rPr lang="en-IN" dirty="0">
                <a:solidFill>
                  <a:srgbClr val="990055"/>
                </a:solidFill>
                <a:latin typeface="Liberation Mono"/>
              </a:rPr>
              <a:t>1001</a:t>
            </a:r>
            <a:r>
              <a:rPr lang="en-IN" dirty="0">
                <a:latin typeface="Liberation Mono"/>
              </a:rPr>
              <a:t>, </a:t>
            </a:r>
            <a:r>
              <a:rPr lang="en-IN" dirty="0">
                <a:solidFill>
                  <a:srgbClr val="669900"/>
                </a:solidFill>
                <a:latin typeface="Liberation Mono"/>
              </a:rPr>
              <a:t>"productName"</a:t>
            </a:r>
            <a:r>
              <a:rPr lang="en-IN" dirty="0">
                <a:latin typeface="Liberation Mono"/>
              </a:rPr>
              <a:t>, "Jam", </a:t>
            </a:r>
            <a:r>
              <a:rPr lang="en-IN" dirty="0">
                <a:solidFill>
                  <a:srgbClr val="669900"/>
                </a:solidFill>
                <a:latin typeface="Liberation Mono"/>
              </a:rPr>
              <a:t>"stock"</a:t>
            </a:r>
            <a:r>
              <a:rPr lang="en-IN" dirty="0">
                <a:latin typeface="Liberation Mono"/>
              </a:rPr>
              <a:t>, </a:t>
            </a:r>
            <a:r>
              <a:rPr lang="en-IN" dirty="0">
                <a:solidFill>
                  <a:srgbClr val="990055"/>
                </a:solidFill>
                <a:latin typeface="Liberation Mono"/>
              </a:rPr>
              <a:t>120</a:t>
            </a:r>
            <a:r>
              <a:rPr lang="en-IN" dirty="0">
                <a:latin typeface="Liberation Mono"/>
              </a:rPr>
              <a:t>, </a:t>
            </a:r>
            <a:r>
              <a:rPr lang="en-IN" dirty="0">
                <a:solidFill>
                  <a:srgbClr val="669900"/>
                </a:solidFill>
                <a:latin typeface="Liberation Mono"/>
              </a:rPr>
              <a:t>"rol"</a:t>
            </a:r>
            <a:r>
              <a:rPr lang="en-IN" dirty="0">
                <a:latin typeface="Liberation Mono"/>
              </a:rPr>
              <a:t>, </a:t>
            </a:r>
            <a:r>
              <a:rPr lang="en-IN" dirty="0">
                <a:solidFill>
                  <a:srgbClr val="990055"/>
                </a:solidFill>
                <a:latin typeface="Liberation Mono"/>
              </a:rPr>
              <a:t>24</a:t>
            </a:r>
            <a:r>
              <a:rPr lang="en-IN" dirty="0">
                <a:latin typeface="Liberation Mono"/>
              </a:rPr>
              <a:t>, </a:t>
            </a:r>
            <a:r>
              <a:rPr lang="en-IN" dirty="0">
                <a:solidFill>
                  <a:srgbClr val="669900"/>
                </a:solidFill>
                <a:latin typeface="Liberation Mono"/>
              </a:rPr>
              <a:t>"rate"</a:t>
            </a:r>
            <a:r>
              <a:rPr lang="en-IN" dirty="0">
                <a:latin typeface="Liberation Mono"/>
              </a:rPr>
              <a:t>, </a:t>
            </a:r>
            <a:r>
              <a:rPr lang="en-IN" dirty="0">
                <a:solidFill>
                  <a:srgbClr val="990055"/>
                </a:solidFill>
                <a:latin typeface="Liberation Mono"/>
              </a:rPr>
              <a:t>73</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 </a:t>
            </a:r>
            <a:r>
              <a:rPr lang="en-US" dirty="0">
                <a:solidFill>
                  <a:srgbClr val="0077AA"/>
                </a:solidFill>
                <a:latin typeface="Liberation Mono"/>
              </a:rPr>
              <a:t>VALUES</a:t>
            </a:r>
            <a:r>
              <a:rPr lang="en-US" dirty="0">
                <a:latin typeface="Liberation Mono"/>
              </a:rPr>
              <a:t>(default, </a:t>
            </a:r>
            <a:r>
              <a:rPr lang="en-US" dirty="0">
                <a:solidFill>
                  <a:srgbClr val="DD4A68"/>
                </a:solidFill>
                <a:latin typeface="Liberation Mono"/>
              </a:rPr>
              <a:t>JSON_OBJECT</a:t>
            </a:r>
            <a:r>
              <a:rPr lang="en-US" dirty="0">
                <a:latin typeface="Liberation Mono"/>
              </a:rPr>
              <a:t>(</a:t>
            </a:r>
            <a:r>
              <a:rPr lang="en-US" dirty="0">
                <a:solidFill>
                  <a:srgbClr val="669900"/>
                </a:solidFill>
                <a:latin typeface="Liberation Mono"/>
              </a:rPr>
              <a:t>"product_id"</a:t>
            </a:r>
            <a:r>
              <a:rPr lang="en-US" dirty="0">
                <a:latin typeface="Liberation Mono"/>
              </a:rPr>
              <a:t>, </a:t>
            </a:r>
            <a:r>
              <a:rPr lang="en-US" dirty="0">
                <a:solidFill>
                  <a:srgbClr val="990055"/>
                </a:solidFill>
                <a:latin typeface="Liberation Mono"/>
              </a:rPr>
              <a:t>1001</a:t>
            </a:r>
            <a:r>
              <a:rPr lang="en-US" dirty="0">
                <a:latin typeface="Liberation Mono"/>
              </a:rPr>
              <a:t>, </a:t>
            </a:r>
            <a:r>
              <a:rPr lang="en-US" dirty="0">
                <a:solidFill>
                  <a:srgbClr val="669900"/>
                </a:solidFill>
                <a:latin typeface="Liberation Mono"/>
              </a:rPr>
              <a:t>"productName"</a:t>
            </a:r>
            <a:r>
              <a:rPr lang="en-US" dirty="0">
                <a:latin typeface="Liberation Mono"/>
              </a:rPr>
              <a:t>, "shirt", </a:t>
            </a:r>
            <a:r>
              <a:rPr lang="en-US" dirty="0">
                <a:solidFill>
                  <a:srgbClr val="669900"/>
                </a:solidFill>
                <a:latin typeface="Liberation Mono"/>
              </a:rPr>
              <a:t>"stock", </a:t>
            </a:r>
            <a:r>
              <a:rPr lang="en-US" dirty="0">
                <a:solidFill>
                  <a:srgbClr val="990055"/>
                </a:solidFill>
                <a:latin typeface="Liberation Mono"/>
              </a:rPr>
              <a:t>120</a:t>
            </a:r>
            <a:r>
              <a:rPr lang="en-US" dirty="0">
                <a:latin typeface="Liberation Mono"/>
              </a:rPr>
              <a:t>, </a:t>
            </a:r>
            <a:r>
              <a:rPr lang="en-US" dirty="0">
                <a:solidFill>
                  <a:srgbClr val="669900"/>
                </a:solidFill>
                <a:latin typeface="Liberation Mono"/>
              </a:rPr>
              <a:t>"rol"</a:t>
            </a:r>
            <a:r>
              <a:rPr lang="en-US" dirty="0">
                <a:latin typeface="Liberation Mono"/>
              </a:rPr>
              <a:t>, </a:t>
            </a:r>
            <a:r>
              <a:rPr lang="en-US" dirty="0">
                <a:solidFill>
                  <a:srgbClr val="990055"/>
                </a:solidFill>
                <a:latin typeface="Liberation Mono"/>
              </a:rPr>
              <a:t>24</a:t>
            </a:r>
            <a:r>
              <a:rPr lang="en-US" dirty="0">
                <a:latin typeface="Liberation Mono"/>
              </a:rPr>
              <a:t>, </a:t>
            </a:r>
            <a:r>
              <a:rPr lang="en-US" dirty="0">
                <a:solidFill>
                  <a:srgbClr val="669900"/>
                </a:solidFill>
                <a:latin typeface="Liberation Mono"/>
              </a:rPr>
              <a:t>"rate"</a:t>
            </a:r>
            <a:r>
              <a:rPr lang="en-US" dirty="0">
                <a:latin typeface="Liberation Mono"/>
              </a:rPr>
              <a:t>, </a:t>
            </a:r>
            <a:r>
              <a:rPr lang="en-US" dirty="0">
                <a:solidFill>
                  <a:srgbClr val="990055"/>
                </a:solidFill>
                <a:latin typeface="Liberation Mono"/>
              </a:rPr>
              <a:t>73</a:t>
            </a:r>
            <a:r>
              <a:rPr lang="en-US" dirty="0">
                <a:latin typeface="Liberation Mono"/>
              </a:rPr>
              <a:t>, </a:t>
            </a:r>
            <a:r>
              <a:rPr lang="en-US" dirty="0">
                <a:solidFill>
                  <a:srgbClr val="669900"/>
                </a:solidFill>
                <a:latin typeface="Liberation Mono"/>
              </a:rPr>
              <a:t>"size"</a:t>
            </a:r>
            <a:r>
              <a:rPr lang="en-US" dirty="0">
                <a:latin typeface="Liberation Mono"/>
              </a:rPr>
              <a:t>, </a:t>
            </a:r>
            <a:r>
              <a:rPr lang="en-US" dirty="0">
                <a:solidFill>
                  <a:srgbClr val="DD4A68"/>
                </a:solidFill>
                <a:latin typeface="Liberation Mono"/>
              </a:rPr>
              <a:t>JSON_ARRAY</a:t>
            </a:r>
            <a:r>
              <a:rPr lang="en-US" dirty="0">
                <a:latin typeface="Liberation Mono"/>
              </a:rPr>
              <a:t>(</a:t>
            </a:r>
            <a:r>
              <a:rPr lang="en-US" dirty="0">
                <a:solidFill>
                  <a:srgbClr val="669900"/>
                </a:solidFill>
                <a:latin typeface="Liberation Mono"/>
              </a:rPr>
              <a:t>'s'</a:t>
            </a:r>
            <a:r>
              <a:rPr lang="en-US" dirty="0">
                <a:latin typeface="Liberation Mono"/>
              </a:rPr>
              <a:t>, </a:t>
            </a:r>
            <a:r>
              <a:rPr lang="en-US" dirty="0">
                <a:solidFill>
                  <a:srgbClr val="669900"/>
                </a:solidFill>
                <a:latin typeface="Liberation Mono"/>
              </a:rPr>
              <a:t>'m'</a:t>
            </a:r>
            <a:r>
              <a:rPr lang="en-US" dirty="0">
                <a:latin typeface="Liberation Mono"/>
              </a:rPr>
              <a:t>, </a:t>
            </a:r>
            <a:r>
              <a:rPr lang="en-US" dirty="0">
                <a:solidFill>
                  <a:srgbClr val="669900"/>
                </a:solidFill>
                <a:latin typeface="Liberation Mono"/>
              </a:rPr>
              <a:t>'l'</a:t>
            </a:r>
            <a:r>
              <a:rPr lang="en-US" dirty="0">
                <a:latin typeface="Liberation Mono"/>
              </a:rPr>
              <a:t>)));</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product </a:t>
            </a:r>
            <a:r>
              <a:rPr lang="en-IN" dirty="0">
                <a:solidFill>
                  <a:srgbClr val="0077AA"/>
                </a:solidFill>
                <a:latin typeface="Liberation Mono"/>
              </a:rPr>
              <a:t>VALUES</a:t>
            </a:r>
            <a:r>
              <a:rPr lang="en-IN" dirty="0">
                <a:latin typeface="Liberation Mono"/>
              </a:rPr>
              <a:t>(default,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"product_id"</a:t>
            </a:r>
            <a:r>
              <a:rPr lang="en-IN" dirty="0">
                <a:latin typeface="Liberation Mono"/>
              </a:rPr>
              <a:t>, </a:t>
            </a:r>
            <a:r>
              <a:rPr lang="en-IN" dirty="0">
                <a:solidFill>
                  <a:srgbClr val="990055"/>
                </a:solidFill>
                <a:latin typeface="Liberation Mono"/>
              </a:rPr>
              <a:t>1002</a:t>
            </a:r>
            <a:r>
              <a:rPr lang="en-IN" dirty="0">
                <a:latin typeface="Liberation Mono"/>
              </a:rPr>
              <a:t>, </a:t>
            </a:r>
            <a:r>
              <a:rPr lang="en-US" dirty="0">
                <a:solidFill>
                  <a:srgbClr val="669900"/>
                </a:solidFill>
                <a:latin typeface="Liberation Mono"/>
              </a:rPr>
              <a:t>"productName"</a:t>
            </a:r>
            <a:r>
              <a:rPr lang="en-IN" dirty="0">
                <a:latin typeface="Liberation Mono"/>
              </a:rPr>
              <a:t>, "Bread", </a:t>
            </a:r>
            <a:r>
              <a:rPr lang="en-US" dirty="0">
                <a:solidFill>
                  <a:srgbClr val="669900"/>
                </a:solidFill>
                <a:latin typeface="Liberation Mono"/>
              </a:rPr>
              <a:t>"stock"</a:t>
            </a:r>
            <a:r>
              <a:rPr lang="en-IN" dirty="0">
                <a:latin typeface="Liberation Mono"/>
              </a:rPr>
              <a:t>, </a:t>
            </a:r>
            <a:r>
              <a:rPr lang="en-IN" dirty="0">
                <a:solidFill>
                  <a:srgbClr val="990055"/>
                </a:solidFill>
                <a:latin typeface="Liberation Mono"/>
              </a:rPr>
              <a:t>25</a:t>
            </a:r>
            <a:r>
              <a:rPr lang="en-IN" dirty="0">
                <a:latin typeface="Liberation Mono"/>
              </a:rPr>
              <a:t>, </a:t>
            </a:r>
            <a:r>
              <a:rPr lang="en-US" dirty="0">
                <a:solidFill>
                  <a:srgbClr val="669900"/>
                </a:solidFill>
                <a:latin typeface="Liberation Mono"/>
              </a:rPr>
              <a:t>"rol"</a:t>
            </a:r>
            <a:r>
              <a:rPr lang="en-IN" dirty="0">
                <a:latin typeface="Liberation Mono"/>
              </a:rPr>
              <a:t>, </a:t>
            </a:r>
            <a:r>
              <a:rPr lang="en-IN" dirty="0">
                <a:solidFill>
                  <a:srgbClr val="990055"/>
                </a:solidFill>
                <a:latin typeface="Liberation Mono"/>
              </a:rPr>
              <a:t>7</a:t>
            </a:r>
            <a:r>
              <a:rPr lang="en-IN" dirty="0">
                <a:latin typeface="Liberation Mono"/>
              </a:rPr>
              <a:t>, </a:t>
            </a:r>
            <a:r>
              <a:rPr lang="en-US" dirty="0">
                <a:solidFill>
                  <a:srgbClr val="669900"/>
                </a:solidFill>
                <a:latin typeface="Liberation Mono"/>
              </a:rPr>
              <a:t>"rate"</a:t>
            </a:r>
            <a:r>
              <a:rPr lang="en-IN" dirty="0">
                <a:latin typeface="Liberation Mono"/>
              </a:rPr>
              <a:t>, </a:t>
            </a:r>
            <a:r>
              <a:rPr lang="en-IN" dirty="0">
                <a:solidFill>
                  <a:srgbClr val="990055"/>
                </a:solidFill>
                <a:latin typeface="Liberation Mono"/>
              </a:rPr>
              <a:t>34</a:t>
            </a:r>
            <a:r>
              <a:rPr lang="en-IN" dirty="0">
                <a:latin typeface="Liberation Mono"/>
              </a:rPr>
              <a:t>, </a:t>
            </a:r>
            <a:r>
              <a:rPr lang="en-US" dirty="0">
                <a:solidFill>
                  <a:srgbClr val="669900"/>
                </a:solidFill>
                <a:latin typeface="Liberation Mono"/>
              </a:rPr>
              <a:t>"size"</a:t>
            </a:r>
            <a:r>
              <a:rPr lang="en-IN" dirty="0">
                <a:latin typeface="Liberation Mono"/>
              </a:rPr>
              <a:t>, </a:t>
            </a:r>
            <a:r>
              <a:rPr lang="en-IN" dirty="0">
                <a:solidFill>
                  <a:srgbClr val="DD4A68"/>
                </a:solidFill>
                <a:latin typeface="Liberation Mono"/>
              </a:rPr>
              <a:t>JSON_ARRAY</a:t>
            </a:r>
            <a:r>
              <a:rPr lang="en-IN" dirty="0">
                <a:latin typeface="Liberation Mono"/>
              </a:rPr>
              <a:t>(</a:t>
            </a:r>
            <a:r>
              <a:rPr lang="en-IN" dirty="0">
                <a:solidFill>
                  <a:srgbClr val="669900"/>
                </a:solidFill>
                <a:latin typeface="Liberation Mono"/>
              </a:rPr>
              <a:t>'small'</a:t>
            </a:r>
            <a:r>
              <a:rPr lang="en-IN" dirty="0">
                <a:latin typeface="Liberation Mono"/>
              </a:rPr>
              <a:t>, </a:t>
            </a:r>
            <a:r>
              <a:rPr lang="en-IN" dirty="0">
                <a:solidFill>
                  <a:srgbClr val="669900"/>
                </a:solidFill>
                <a:latin typeface="Liberation Mono"/>
              </a:rPr>
              <a:t>'medium'</a:t>
            </a:r>
            <a:r>
              <a:rPr lang="en-IN" dirty="0">
                <a:latin typeface="Liberation Mono"/>
              </a:rPr>
              <a:t>, </a:t>
            </a:r>
            <a:r>
              <a:rPr lang="en-IN" dirty="0">
                <a:solidFill>
                  <a:srgbClr val="669900"/>
                </a:solidFill>
                <a:latin typeface="Liberation Mono"/>
              </a:rPr>
              <a:t>'large'</a:t>
            </a:r>
            <a:r>
              <a:rPr lang="en-IN" dirty="0">
                <a:latin typeface="Liberation Mono"/>
              </a:rPr>
              <a:t>), </a:t>
            </a:r>
            <a:r>
              <a:rPr lang="en-IN" dirty="0">
                <a:solidFill>
                  <a:srgbClr val="669900"/>
                </a:solidFill>
                <a:latin typeface="Liberation Mono"/>
              </a:rPr>
              <a:t>"type"</a:t>
            </a:r>
            <a:r>
              <a:rPr lang="en-IN" dirty="0">
                <a:latin typeface="Liberation Mono"/>
              </a:rPr>
              <a:t>, </a:t>
            </a:r>
            <a:r>
              <a:rPr lang="en-IN" dirty="0">
                <a:solidFill>
                  <a:srgbClr val="DD4A68"/>
                </a:solidFill>
                <a:latin typeface="Liberation Mono"/>
              </a:rPr>
              <a:t>JSON_ARRAY</a:t>
            </a:r>
            <a:r>
              <a:rPr lang="en-IN" dirty="0">
                <a:latin typeface="Liberation Mono"/>
              </a:rPr>
              <a:t>(</a:t>
            </a:r>
            <a:r>
              <a:rPr lang="en-IN" dirty="0">
                <a:solidFill>
                  <a:srgbClr val="669900"/>
                </a:solidFill>
                <a:latin typeface="Liberation Mono"/>
              </a:rPr>
              <a:t>'white'</a:t>
            </a:r>
            <a:r>
              <a:rPr lang="en-IN" dirty="0">
                <a:latin typeface="Liberation Mono"/>
              </a:rPr>
              <a:t>, </a:t>
            </a:r>
            <a:r>
              <a:rPr lang="en-IN" dirty="0">
                <a:solidFill>
                  <a:srgbClr val="669900"/>
                </a:solidFill>
                <a:latin typeface="Liberation Mono"/>
              </a:rPr>
              <a:t>'brown'</a:t>
            </a:r>
            <a:r>
              <a:rPr lang="en-IN" dirty="0">
                <a:latin typeface="Liberation Mono"/>
              </a:rPr>
              <a:t>)));</a:t>
            </a:r>
          </a:p>
        </p:txBody>
      </p:sp>
    </p:spTree>
    <p:extLst>
      <p:ext uri="{BB962C8B-B14F-4D97-AF65-F5344CB8AC3E}">
        <p14:creationId xmlns:p14="http://schemas.microsoft.com/office/powerpoint/2010/main" val="134098626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68304-F6C1-8460-4D8D-4C8C632A7CB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C13BED-CFAB-0FF5-9DB5-37197D1E9ACF}"/>
              </a:ext>
            </a:extLst>
          </p:cNvPr>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82975DCC-6BF8-637B-51EB-9074EDEC9ADB}"/>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3756DA10-660C-2446-EB36-76D7B994767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2772466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775315"/>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556163"/>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191344" y="332656"/>
            <a:ext cx="11809312" cy="227754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print data in JSON format using built-in JSON functions like JSON_OBJECT(), JSON_ARRAYAGG(), and JSON_ARRAY().</a:t>
            </a:r>
            <a:r>
              <a:rPr lang="en-IN" dirty="0">
                <a:latin typeface="Arial" panose="020B0604020202020204" pitchFamily="34" charset="0"/>
                <a:cs typeface="Arial" panose="020B0604020202020204" pitchFamily="34" charset="0"/>
              </a:rPr>
              <a:t> </a:t>
            </a:r>
          </a:p>
          <a:p>
            <a:pPr marL="273050" algn="just"/>
            <a:r>
              <a:rPr lang="en-IN" dirty="0" err="1">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emp_json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pPr marL="285750" indent="-285750" algn="just">
              <a:buFont typeface="Arial" panose="020B0604020202020204" pitchFamily="34" charset="0"/>
              <a:buChar char="•"/>
            </a:pPr>
            <a:endParaRPr lang="en-IN" sz="600" dirty="0">
              <a:latin typeface="Liberation Mono"/>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JSON_ARRAYAGG</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a:t>
            </a:r>
            <a:r>
              <a:rPr lang="en-IN" dirty="0" err="1">
                <a:latin typeface="Liberation Mono"/>
                <a:cs typeface="Arial" panose="020B0604020202020204" pitchFamily="34" charset="0"/>
              </a:rPr>
              <a:t>emp_data</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p:txBody>
      </p:sp>
    </p:spTree>
    <p:extLst>
      <p:ext uri="{BB962C8B-B14F-4D97-AF65-F5344CB8AC3E}">
        <p14:creationId xmlns:p14="http://schemas.microsoft.com/office/powerpoint/2010/main" val="96730524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5B7444-CA9A-6698-0E37-3A8118274EB1}"/>
              </a:ext>
            </a:extLst>
          </p:cNvPr>
          <p:cNvSpPr txBox="1"/>
          <p:nvPr/>
        </p:nvSpPr>
        <p:spPr>
          <a:xfrm>
            <a:off x="623392" y="1196752"/>
            <a:ext cx="7128792" cy="70788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 </a:t>
            </a:r>
            <a:r>
              <a:rPr lang="en-IN" dirty="0">
                <a:latin typeface="Arial" panose="020B0604020202020204" pitchFamily="34" charset="0"/>
                <a:cs typeface="Arial" panose="020B0604020202020204" pitchFamily="34" charset="0"/>
              </a:rPr>
              <a:t>is TRUE, then MySQL does not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a:t>
            </a:r>
            <a:r>
              <a:rPr lang="en-IN" dirty="0">
                <a:latin typeface="Arial" panose="020B0604020202020204" pitchFamily="34" charset="0"/>
                <a:cs typeface="Arial" panose="020B0604020202020204" pitchFamily="34" charset="0"/>
              </a:rPr>
              <a:t> is FALSE, then MySQL must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7795751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80176" y="2209650"/>
            <a:ext cx="4464496" cy="2083446"/>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168138" y="4437112"/>
            <a:ext cx="11882739" cy="2135693"/>
            <a:chOff x="84428" y="476672"/>
            <a:chExt cx="11255586" cy="1562774"/>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84428" y="476672"/>
              <a:ext cx="1500924" cy="504056"/>
              <a:chOff x="326177" y="476672"/>
              <a:chExt cx="1500924" cy="504056"/>
            </a:xfrm>
          </p:grpSpPr>
          <p:sp>
            <p:nvSpPr>
              <p:cNvPr id="9" name="Rectangle 8">
                <a:extLst>
                  <a:ext uri="{FF2B5EF4-FFF2-40B4-BE49-F238E27FC236}">
                    <a16:creationId xmlns:a16="http://schemas.microsoft.com/office/drawing/2014/main" id="{71A624B5-B5BB-4F70-A420-3BB3A2193C17}"/>
                  </a:ext>
                </a:extLst>
              </p:cNvPr>
              <p:cNvSpPr/>
              <p:nvPr/>
            </p:nvSpPr>
            <p:spPr>
              <a:xfrm>
                <a:off x="326177" y="476672"/>
                <a:ext cx="11322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423592" cy="504056"/>
              <a:chOff x="361085" y="476672"/>
              <a:chExt cx="1423592"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04930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496645"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ON</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098334" y="476672"/>
              <a:ext cx="3230161" cy="575475"/>
              <a:chOff x="3884609" y="476672"/>
              <a:chExt cx="3230161" cy="575475"/>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3884609" y="476672"/>
                <a:ext cx="1512755" cy="504056"/>
                <a:chOff x="170703" y="476672"/>
                <a:chExt cx="1512755" cy="504056"/>
              </a:xfrm>
            </p:grpSpPr>
            <p:sp>
              <p:nvSpPr>
                <p:cNvPr id="45" name="Rectangle 44">
                  <a:extLst>
                    <a:ext uri="{FF2B5EF4-FFF2-40B4-BE49-F238E27FC236}">
                      <a16:creationId xmlns:a16="http://schemas.microsoft.com/office/drawing/2014/main" id="{DE0F0D48-C466-49BB-9777-954F44466174}"/>
                    </a:ext>
                  </a:extLst>
                </p:cNvPr>
                <p:cNvSpPr/>
                <p:nvPr/>
              </p:nvSpPr>
              <p:spPr>
                <a:xfrm>
                  <a:off x="170703" y="476672"/>
                  <a:ext cx="1144730"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139542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206897" y="579200"/>
                  <a:ext cx="107109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JOIN</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5469853" y="476672"/>
                <a:ext cx="1644917" cy="575475"/>
                <a:chOff x="-488552" y="476672"/>
                <a:chExt cx="1644917" cy="575475"/>
              </a:xfrm>
            </p:grpSpPr>
            <p:sp>
              <p:nvSpPr>
                <p:cNvPr id="49" name="Rectangle 48">
                  <a:extLst>
                    <a:ext uri="{FF2B5EF4-FFF2-40B4-BE49-F238E27FC236}">
                      <a16:creationId xmlns:a16="http://schemas.microsoft.com/office/drawing/2014/main" id="{A43FDC76-86FB-441B-9677-FBD58BA654F0}"/>
                    </a:ext>
                  </a:extLst>
                </p:cNvPr>
                <p:cNvSpPr/>
                <p:nvPr/>
              </p:nvSpPr>
              <p:spPr>
                <a:xfrm>
                  <a:off x="-488552"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86833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406974" y="579200"/>
                  <a:ext cx="1207100" cy="472947"/>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a:p>
                  <a:pPr algn="ct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390342" y="476672"/>
              <a:ext cx="3674365" cy="1562774"/>
              <a:chOff x="3398338" y="476672"/>
              <a:chExt cx="3674365" cy="1562774"/>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3398338" y="476672"/>
                <a:ext cx="2187793" cy="504056"/>
                <a:chOff x="-315568" y="476672"/>
                <a:chExt cx="2187793" cy="504056"/>
              </a:xfrm>
            </p:grpSpPr>
            <p:sp>
              <p:nvSpPr>
                <p:cNvPr id="77" name="Rectangle 76">
                  <a:extLst>
                    <a:ext uri="{FF2B5EF4-FFF2-40B4-BE49-F238E27FC236}">
                      <a16:creationId xmlns:a16="http://schemas.microsoft.com/office/drawing/2014/main" id="{AD6A0EB6-5388-4728-AED5-760174E567A4}"/>
                    </a:ext>
                  </a:extLst>
                </p:cNvPr>
                <p:cNvSpPr/>
                <p:nvPr/>
              </p:nvSpPr>
              <p:spPr>
                <a:xfrm>
                  <a:off x="-315568" y="476672"/>
                  <a:ext cx="1827754"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259982" y="579201"/>
                  <a:ext cx="1830222"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3726406" y="485535"/>
                <a:ext cx="3346297" cy="1553911"/>
                <a:chOff x="-2231999" y="485535"/>
                <a:chExt cx="3346297" cy="1553911"/>
              </a:xfrm>
            </p:grpSpPr>
            <p:sp>
              <p:nvSpPr>
                <p:cNvPr id="74" name="Rectangle 73">
                  <a:extLst>
                    <a:ext uri="{FF2B5EF4-FFF2-40B4-BE49-F238E27FC236}">
                      <a16:creationId xmlns:a16="http://schemas.microsoft.com/office/drawing/2014/main" id="{C531F3B7-AC41-44DD-B1B5-4BDDEAC42DC7}"/>
                    </a:ext>
                  </a:extLst>
                </p:cNvPr>
                <p:cNvSpPr/>
                <p:nvPr/>
              </p:nvSpPr>
              <p:spPr>
                <a:xfrm>
                  <a:off x="-390396" y="1535390"/>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328548" y="1646877"/>
                  <a:ext cx="1360686"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55A3536B-76F3-032B-7354-2830A0B9FD71}"/>
                    </a:ext>
                  </a:extLst>
                </p:cNvPr>
                <p:cNvSpPr/>
                <p:nvPr/>
              </p:nvSpPr>
              <p:spPr>
                <a:xfrm>
                  <a:off x="-2231999" y="1524809"/>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9831D7D3-C890-BAD3-9B40-F8E39D1B717E}"/>
                    </a:ext>
                  </a:extLst>
                </p:cNvPr>
                <p:cNvSpPr txBox="1"/>
                <p:nvPr/>
              </p:nvSpPr>
              <p:spPr>
                <a:xfrm>
                  <a:off x="-2170143" y="1636296"/>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6F66DB8-410A-2BA3-3A56-E4F74C0B9B8D}"/>
                    </a:ext>
                  </a:extLst>
                </p:cNvPr>
                <p:cNvSpPr/>
                <p:nvPr/>
              </p:nvSpPr>
              <p:spPr>
                <a:xfrm>
                  <a:off x="-322189" y="485535"/>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E7E1988-B259-0EE0-E483-88A36209FDE8}"/>
                    </a:ext>
                  </a:extLst>
                </p:cNvPr>
                <p:cNvSpPr txBox="1"/>
                <p:nvPr/>
              </p:nvSpPr>
              <p:spPr>
                <a:xfrm>
                  <a:off x="-260341" y="597022"/>
                  <a:ext cx="1360686"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2963062" y="1524809"/>
              <a:ext cx="5532873" cy="504056"/>
              <a:chOff x="-1450769" y="404102"/>
              <a:chExt cx="5532873"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110622" y="404102"/>
                <a:ext cx="4192726" cy="504056"/>
                <a:chOff x="-3824528" y="404102"/>
                <a:chExt cx="4192726" cy="504056"/>
              </a:xfrm>
            </p:grpSpPr>
            <p:sp>
              <p:nvSpPr>
                <p:cNvPr id="59" name="Rectangle 58">
                  <a:extLst>
                    <a:ext uri="{FF2B5EF4-FFF2-40B4-BE49-F238E27FC236}">
                      <a16:creationId xmlns:a16="http://schemas.microsoft.com/office/drawing/2014/main" id="{5C682BF6-2D1E-4E06-96AC-5FF125281AAE}"/>
                    </a:ext>
                  </a:extLst>
                </p:cNvPr>
                <p:cNvSpPr/>
                <p:nvPr/>
              </p:nvSpPr>
              <p:spPr>
                <a:xfrm>
                  <a:off x="-3457506"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3824528"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390905"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2" name="Arrow: Right 1">
                  <a:extLst>
                    <a:ext uri="{FF2B5EF4-FFF2-40B4-BE49-F238E27FC236}">
                      <a16:creationId xmlns:a16="http://schemas.microsoft.com/office/drawing/2014/main" id="{866EEB90-8C48-2846-069C-4DC1F213A62D}"/>
                    </a:ext>
                  </a:extLst>
                </p:cNvPr>
                <p:cNvSpPr/>
                <p:nvPr/>
              </p:nvSpPr>
              <p:spPr>
                <a:xfrm rot="10800000">
                  <a:off x="-1780365"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Right 10">
                  <a:extLst>
                    <a:ext uri="{FF2B5EF4-FFF2-40B4-BE49-F238E27FC236}">
                      <a16:creationId xmlns:a16="http://schemas.microsoft.com/office/drawing/2014/main" id="{6D31B152-80E8-E68E-C686-F68D6095B25E}"/>
                    </a:ext>
                  </a:extLst>
                </p:cNvPr>
                <p:cNvSpPr/>
                <p:nvPr/>
              </p:nvSpPr>
              <p:spPr>
                <a:xfrm rot="10800000">
                  <a:off x="8016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1450769" y="404102"/>
                <a:ext cx="1288678" cy="504056"/>
                <a:chOff x="-7409174"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7409174"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7228589" y="506630"/>
                  <a:ext cx="90511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32915" y="562741"/>
              <a:ext cx="1207099" cy="1476705"/>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261784"/>
            <a:ext cx="11809310" cy="538609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onum, paymentType, amt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DD4A68"/>
                </a:solidFill>
                <a:latin typeface="Liberation Mono"/>
              </a:rPr>
              <a:t>FIELD</a:t>
            </a:r>
            <a:r>
              <a:rPr lang="en-IN" dirty="0">
                <a:latin typeface="Liberation Mono"/>
              </a:rPr>
              <a:t>(paymentType, </a:t>
            </a:r>
            <a:r>
              <a:rPr lang="en-IN" dirty="0">
                <a:solidFill>
                  <a:srgbClr val="669900"/>
                </a:solidFill>
                <a:latin typeface="Liberation Mono"/>
              </a:rPr>
              <a:t>'Credit Cards'</a:t>
            </a:r>
            <a:r>
              <a:rPr lang="en-IN" dirty="0">
                <a:latin typeface="Liberation Mono"/>
              </a:rPr>
              <a:t>, </a:t>
            </a:r>
            <a:r>
              <a:rPr lang="en-IN" dirty="0">
                <a:solidFill>
                  <a:srgbClr val="669900"/>
                </a:solidFill>
                <a:latin typeface="Liberation Mono"/>
              </a:rPr>
              <a:t>'Debit Cards'</a:t>
            </a:r>
            <a:r>
              <a:rPr lang="en-IN" dirty="0">
                <a:latin typeface="Liberation Mono"/>
              </a:rPr>
              <a:t>, </a:t>
            </a:r>
            <a:r>
              <a:rPr lang="en-IN" dirty="0">
                <a:solidFill>
                  <a:srgbClr val="669900"/>
                </a:solidFill>
                <a:latin typeface="Liberation Mono"/>
              </a:rPr>
              <a:t>'Wallets'</a:t>
            </a:r>
            <a:r>
              <a:rPr lang="en-IN" dirty="0">
                <a:latin typeface="Liberation Mono"/>
              </a:rPr>
              <a:t>, </a:t>
            </a:r>
            <a:r>
              <a:rPr lang="en-IN" dirty="0">
                <a:solidFill>
                  <a:srgbClr val="669900"/>
                </a:solidFill>
                <a:latin typeface="Liberation Mono"/>
              </a:rPr>
              <a:t>'Paytm'</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PhonePe</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GPay</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'EMI Options'</a:t>
            </a:r>
            <a:r>
              <a:rPr lang="en-IN" dirty="0">
                <a:latin typeface="Liberation Mono"/>
              </a:rPr>
              <a:t>, </a:t>
            </a:r>
            <a:r>
              <a:rPr lang="en-IN" dirty="0">
                <a:solidFill>
                  <a:srgbClr val="669900"/>
                </a:solidFill>
                <a:latin typeface="Liberation Mono"/>
              </a:rPr>
              <a:t>'COD'</a:t>
            </a:r>
            <a:r>
              <a:rPr lang="en-IN" dirty="0">
                <a:latin typeface="Liberation Mono"/>
              </a:rPr>
              <a:t>);</a:t>
            </a:r>
          </a:p>
          <a:p>
            <a:pPr marL="285750" indent="-285750">
              <a:buFont typeface="Arial" panose="020B0604020202020204" pitchFamily="34" charset="0"/>
              <a:buChar char="•"/>
            </a:pPr>
            <a:endParaRPr lang="en-US"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ename, job, sal, sal </a:t>
            </a:r>
            <a:r>
              <a:rPr lang="en-US" dirty="0">
                <a:solidFill>
                  <a:schemeClr val="accent5">
                    <a:lumMod val="75000"/>
                  </a:schemeClr>
                </a:solidFill>
                <a:latin typeface="Liberation Mono"/>
              </a:rPr>
              <a:t>&gt;</a:t>
            </a:r>
            <a:r>
              <a:rPr lang="en-US" dirty="0">
                <a:solidFill>
                  <a:srgbClr val="000000"/>
                </a:solidFill>
                <a:latin typeface="Liberation Mono"/>
              </a:rPr>
              <a:t> </a:t>
            </a:r>
            <a:r>
              <a:rPr lang="en-US" dirty="0">
                <a:solidFill>
                  <a:srgbClr val="990055"/>
                </a:solidFill>
                <a:latin typeface="Liberation Mono"/>
              </a:rPr>
              <a:t>2500</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emp </a:t>
            </a:r>
            <a:r>
              <a:rPr lang="en-US" dirty="0">
                <a:solidFill>
                  <a:srgbClr val="0077AA"/>
                </a:solidFill>
                <a:latin typeface="Liberation Mono"/>
                <a:cs typeface="Times New Roman" panose="02020603050405020304" pitchFamily="18" charset="0"/>
              </a:rPr>
              <a:t>ORDER</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BY</a:t>
            </a:r>
            <a:r>
              <a:rPr lang="en-US" dirty="0">
                <a:solidFill>
                  <a:srgbClr val="000000"/>
                </a:solidFill>
                <a:latin typeface="Liberation Mono"/>
              </a:rPr>
              <a:t> sal </a:t>
            </a:r>
            <a:r>
              <a:rPr lang="en-US" dirty="0">
                <a:solidFill>
                  <a:schemeClr val="accent5">
                    <a:lumMod val="75000"/>
                  </a:schemeClr>
                </a:solidFill>
                <a:latin typeface="Liberation Mono"/>
              </a:rPr>
              <a:t>&gt;</a:t>
            </a:r>
            <a:r>
              <a:rPr lang="en-US" dirty="0">
                <a:solidFill>
                  <a:srgbClr val="000000"/>
                </a:solidFill>
                <a:latin typeface="Liberation Mono"/>
              </a:rPr>
              <a:t> </a:t>
            </a:r>
            <a:r>
              <a:rPr lang="en-US" dirty="0">
                <a:solidFill>
                  <a:srgbClr val="990055"/>
                </a:solidFill>
                <a:latin typeface="Liberation Mono"/>
              </a:rPr>
              <a:t>2500</a:t>
            </a:r>
            <a:r>
              <a:rPr lang="en-US" dirty="0">
                <a:solidFill>
                  <a:srgbClr val="000000"/>
                </a:solidFill>
                <a:latin typeface="Liberation Mono"/>
              </a:rPr>
              <a:t>, sal;</a:t>
            </a:r>
            <a:endParaRPr lang="en-IN" dirty="0">
              <a:solidFill>
                <a:srgbClr val="000000"/>
              </a:solidFill>
              <a:latin typeface="Liberation Mono"/>
            </a:endParaRPr>
          </a:p>
        </p:txBody>
      </p:sp>
      <p:sp>
        <p:nvSpPr>
          <p:cNvPr id="2" name="Rectangle 1">
            <a:extLst>
              <a:ext uri="{FF2B5EF4-FFF2-40B4-BE49-F238E27FC236}">
                <a16:creationId xmlns:a16="http://schemas.microsoft.com/office/drawing/2014/main" id="{717D29E1-9CAA-A040-4FFC-A2B971781F5A}"/>
              </a:ext>
            </a:extLst>
          </p:cNvPr>
          <p:cNvSpPr/>
          <p:nvPr/>
        </p:nvSpPr>
        <p:spPr>
          <a:xfrm>
            <a:off x="189273" y="1800"/>
            <a:ext cx="11809309"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7223448" y="1262042"/>
            <a:ext cx="484921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20259-0211-139A-EF59-E961A4BC78FA}"/>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D3D183F-CE57-C580-669D-025558B3C20B}"/>
              </a:ext>
            </a:extLst>
          </p:cNvPr>
          <p:cNvGraphicFramePr>
            <a:graphicFrameLocks noGrp="1"/>
          </p:cNvGraphicFramePr>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317890D3-35C5-9738-AB61-2673CDE5F39C}"/>
              </a:ext>
            </a:extLst>
          </p:cNvPr>
          <p:cNvSpPr txBox="1"/>
          <p:nvPr/>
        </p:nvSpPr>
        <p:spPr>
          <a:xfrm>
            <a:off x="263352" y="4881934"/>
            <a:ext cx="11665296"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id  </a:t>
            </a:r>
            <a:r>
              <a:rPr lang="en-US" dirty="0">
                <a:solidFill>
                  <a:srgbClr val="DB7BC9"/>
                </a:solidFill>
                <a:latin typeface="Liberation Mono"/>
              </a:rPr>
              <a:t>END</a:t>
            </a:r>
            <a:r>
              <a:rPr lang="en-US" dirty="0">
                <a:latin typeface="Liberation Mono"/>
              </a:rPr>
              <a:t>,</a:t>
            </a:r>
            <a:r>
              <a:rPr lang="en-US" dirty="0">
                <a:solidFill>
                  <a:srgbClr val="DB7BC9"/>
                </a:solidFill>
                <a:latin typeface="Liberation Mono"/>
              </a:rPr>
              <a:t> </a:t>
            </a:r>
            <a:r>
              <a:rPr lang="en-US" dirty="0">
                <a:latin typeface="Liberation Mono"/>
              </a:rPr>
              <a:t>ename, cityName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ename, cityName </a:t>
            </a:r>
            <a:r>
              <a:rPr lang="en-US" dirty="0">
                <a:solidFill>
                  <a:srgbClr val="0077AA"/>
                </a:solidFill>
                <a:latin typeface="Liberation Mono"/>
              </a:rPr>
              <a:t>FROM</a:t>
            </a:r>
            <a:r>
              <a:rPr lang="en-US" dirty="0">
                <a:latin typeface="Liberation Mono"/>
              </a:rPr>
              <a:t> swapcity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a:t>
            </a:r>
          </a:p>
          <a:p>
            <a:endParaRPr lang="en-US" dirty="0">
              <a:latin typeface="Liberation Mono"/>
            </a:endParaRPr>
          </a:p>
        </p:txBody>
      </p:sp>
      <p:sp>
        <p:nvSpPr>
          <p:cNvPr id="8" name="TextBox 7">
            <a:extLst>
              <a:ext uri="{FF2B5EF4-FFF2-40B4-BE49-F238E27FC236}">
                <a16:creationId xmlns:a16="http://schemas.microsoft.com/office/drawing/2014/main" id="{1397F32C-0F93-F0CD-2AC9-F514A537092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8245E88-E61D-FFFD-AA93-41D65D0CC942}"/>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44AA3AE3-E28C-44AD-B724-B545CD69A8CB}"/>
              </a:ext>
            </a:extLst>
          </p:cNvPr>
          <p:cNvGraphicFramePr>
            <a:graphicFrameLocks noGrp="1"/>
          </p:cNvGraphicFramePr>
          <p:nvPr>
            <p:extLst>
              <p:ext uri="{D42A27DB-BD31-4B8C-83A1-F6EECF244321}">
                <p14:modId xmlns:p14="http://schemas.microsoft.com/office/powerpoint/2010/main" val="3876299142"/>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kumimoji="0" lang="en-US" kern="1200" dirty="0">
                          <a:solidFill>
                            <a:srgbClr val="7D2170"/>
                          </a:solidFill>
                          <a:latin typeface="Arial" panose="020B0604020202020204" pitchFamily="34" charset="0"/>
                          <a:ea typeface="+mn-ea"/>
                          <a:cs typeface="Arial" panose="020B0604020202020204" pitchFamily="34" charset="0"/>
                        </a:rPr>
                        <a:t>Sharmin</a:t>
                      </a:r>
                      <a:endParaRPr kumimoji="0" lang="en-IN" kern="1200" dirty="0">
                        <a:solidFill>
                          <a:srgbClr val="7D2170"/>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rgbClr val="7D2170"/>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kumimoji="0" lang="en-US" kern="1200" dirty="0">
                          <a:solidFill>
                            <a:srgbClr val="7D2170"/>
                          </a:solidFill>
                          <a:latin typeface="Arial" panose="020B0604020202020204" pitchFamily="34" charset="0"/>
                          <a:ea typeface="+mn-ea"/>
                          <a:cs typeface="Arial" panose="020B0604020202020204" pitchFamily="34" charset="0"/>
                        </a:rPr>
                        <a:t>Saleel</a:t>
                      </a:r>
                      <a:endParaRPr kumimoji="0" lang="en-IN" kern="1200" dirty="0">
                        <a:solidFill>
                          <a:srgbClr val="7D2170"/>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rgbClr val="7D2170"/>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IN" dirty="0">
                          <a:solidFill>
                            <a:srgbClr val="7D2170"/>
                          </a:solidFill>
                          <a:latin typeface="Arial" panose="020B0604020202020204" pitchFamily="34" charset="0"/>
                          <a:cs typeface="Arial" panose="020B0604020202020204" pitchFamily="34" charset="0"/>
                        </a:rPr>
                        <a:t>4</a:t>
                      </a:r>
                    </a:p>
                  </a:txBody>
                  <a:tcPr/>
                </a:tc>
                <a:tc>
                  <a:txBody>
                    <a:bodyPr/>
                    <a:lstStyle/>
                    <a:p>
                      <a:r>
                        <a:rPr lang="en-US" dirty="0">
                          <a:solidFill>
                            <a:srgbClr val="7D2170"/>
                          </a:solidFill>
                          <a:latin typeface="Arial" panose="020B0604020202020204" pitchFamily="34" charset="0"/>
                          <a:cs typeface="Arial" panose="020B0604020202020204" pitchFamily="34" charset="0"/>
                        </a:rPr>
                        <a:t>Ruhan</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Vrushali</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6</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Deep</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Nitish</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7</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Neel</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76B8E1A3-AA25-5320-CF2F-4D76593159EA}"/>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206D1ABB-5DB6-4416-2A9E-EA6FB05771AA}"/>
              </a:ext>
            </a:extLst>
          </p:cNvPr>
          <p:cNvSpPr txBox="1"/>
          <p:nvPr/>
        </p:nvSpPr>
        <p:spPr>
          <a:xfrm>
            <a:off x="7752185" y="519063"/>
            <a:ext cx="3096343"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every pair  of row</a:t>
            </a:r>
            <a:endParaRPr lang="en-IN" sz="2200" dirty="0">
              <a:solidFill>
                <a:srgbClr val="C00000"/>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9CB63758-432F-821E-0D57-AD5BB77ADED0}"/>
              </a:ext>
            </a:extLst>
          </p:cNvPr>
          <p:cNvSpPr/>
          <p:nvPr/>
        </p:nvSpPr>
        <p:spPr>
          <a:xfrm>
            <a:off x="25176" y="44624"/>
            <a:ext cx="592680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swap every pair of rows (1↔2, 3↔4, 5↔6, etc.)</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D4831EE-6578-962C-8521-EF3A872AA774}"/>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4955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4608511"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97AA09F-2EDF-CA27-1DE2-881769DB4925}"/>
              </a:ext>
            </a:extLst>
          </p:cNvPr>
          <p:cNvSpPr txBox="1"/>
          <p:nvPr/>
        </p:nvSpPr>
        <p:spPr>
          <a:xfrm>
            <a:off x="4943872" y="3764066"/>
            <a:ext cx="7200801" cy="2185214"/>
          </a:xfrm>
          <a:prstGeom prst="rect">
            <a:avLst/>
          </a:prstGeom>
          <a:solidFill>
            <a:schemeClr val="accent3">
              <a:lumMod val="20000"/>
              <a:lumOff val="80000"/>
            </a:schemeClr>
          </a:solidFill>
        </p:spPr>
        <p:txBody>
          <a:bodyPr wrap="square">
            <a:spAutoFit/>
          </a:bodyPr>
          <a:lstStyle/>
          <a:p>
            <a:r>
              <a:rPr lang="en-IN" b="1" dirty="0"/>
              <a:t>with OR</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b="1" dirty="0"/>
              <a:t>with AND</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00980906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711624" y="2560471"/>
            <a:ext cx="4796815"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3" name="Rectangle 2">
            <a:extLst>
              <a:ext uri="{FF2B5EF4-FFF2-40B4-BE49-F238E27FC236}">
                <a16:creationId xmlns:a16="http://schemas.microsoft.com/office/drawing/2014/main" id="{421C4983-88ED-EEFF-988F-B45C6BAB7183}"/>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2529110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9" name="Rectangle 8">
            <a:extLst>
              <a:ext uri="{FF2B5EF4-FFF2-40B4-BE49-F238E27FC236}">
                <a16:creationId xmlns:a16="http://schemas.microsoft.com/office/drawing/2014/main" id="{7C7CD70A-FFBD-2749-D6CE-AD66C2656268}"/>
              </a:ext>
            </a:extLst>
          </p:cNvPr>
          <p:cNvSpPr/>
          <p:nvPr/>
        </p:nvSpPr>
        <p:spPr>
          <a:xfrm>
            <a:off x="387116" y="548680"/>
            <a:ext cx="5708884"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409196845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7" name="Rectangle 6">
            <a:extLst>
              <a:ext uri="{FF2B5EF4-FFF2-40B4-BE49-F238E27FC236}">
                <a16:creationId xmlns:a16="http://schemas.microsoft.com/office/drawing/2014/main" id="{15852771-D057-4BCE-99CA-1D2A688C8695}"/>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88770538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273921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p>
          <a:p>
            <a:pPr marL="285750" indent="-285750">
              <a:buFont typeface="Arial" panose="020B0604020202020204" pitchFamily="34" charset="0"/>
              <a:buChar char="•"/>
            </a:pPr>
            <a:endParaRPr lang="en-IN"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3" name="Rectangle 2">
            <a:extLst>
              <a:ext uri="{FF2B5EF4-FFF2-40B4-BE49-F238E27FC236}">
                <a16:creationId xmlns:a16="http://schemas.microsoft.com/office/drawing/2014/main" id="{2E3EC906-905A-B47B-0C6C-F8A119809398}"/>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971E76D3-F60E-5379-9709-CC515134553A}"/>
              </a:ext>
            </a:extLst>
          </p:cNvPr>
          <p:cNvSpPr txBox="1"/>
          <p:nvPr/>
        </p:nvSpPr>
        <p:spPr>
          <a:xfrm>
            <a:off x="189068" y="4861609"/>
            <a:ext cx="11809309" cy="1661993"/>
          </a:xfrm>
          <a:prstGeom prst="rect">
            <a:avLst/>
          </a:prstGeom>
          <a:solidFill>
            <a:schemeClr val="bg2"/>
          </a:solid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orders </a:t>
            </a:r>
            <a:r>
              <a:rPr lang="en-US" dirty="0">
                <a:solidFill>
                  <a:srgbClr val="0077AA"/>
                </a:solidFill>
                <a:latin typeface="Liberation Mono"/>
                <a:cs typeface="Times New Roman" panose="02020603050405020304" pitchFamily="18" charset="0"/>
              </a:rPr>
              <a:t>WHERE</a:t>
            </a:r>
            <a:r>
              <a:rPr lang="en-US" dirty="0">
                <a:latin typeface="Liberation Mono"/>
              </a:rPr>
              <a:t> amt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registered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DB7BC9"/>
                </a:solidFill>
                <a:latin typeface="Liberation Mono"/>
              </a:rPr>
              <a:t>END</a:t>
            </a:r>
            <a:r>
              <a:rPr lang="en-US" dirty="0">
                <a:latin typeface="Liberation Mono"/>
              </a:rPr>
              <a:t>;</a:t>
            </a:r>
          </a:p>
          <a:p>
            <a:pPr marL="285750" indent="-285750">
              <a:buFont typeface="Arial" panose="020B0604020202020204" pitchFamily="34" charset="0"/>
              <a:buChar char="•"/>
            </a:pPr>
            <a:r>
              <a:rPr lang="en-US" sz="600" dirty="0">
                <a:latin typeface="Liberation Mono"/>
              </a:rPr>
              <a:t>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orders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paymentType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'Wallets'</a:t>
            </a:r>
            <a:r>
              <a:rPr lang="en-US" dirty="0">
                <a:latin typeface="Liberation Mono"/>
              </a:rPr>
              <a:t> </a:t>
            </a:r>
            <a:r>
              <a:rPr lang="en-US" dirty="0">
                <a:solidFill>
                  <a:srgbClr val="DB7BC9"/>
                </a:solidFill>
                <a:latin typeface="Liberation Mono"/>
              </a:rPr>
              <a:t>THEN</a:t>
            </a:r>
            <a:r>
              <a:rPr lang="en-US" dirty="0">
                <a:latin typeface="Liberation Mono"/>
              </a:rPr>
              <a:t> amt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WHEN</a:t>
            </a:r>
            <a:r>
              <a:rPr lang="en-US" dirty="0">
                <a:latin typeface="Liberation Mono"/>
              </a:rPr>
              <a:t> paymentType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'COD'</a:t>
            </a:r>
            <a:r>
              <a:rPr lang="en-US" dirty="0">
                <a:latin typeface="Liberation Mono"/>
              </a:rPr>
              <a:t> </a:t>
            </a:r>
            <a:r>
              <a:rPr lang="en-US" dirty="0">
                <a:solidFill>
                  <a:srgbClr val="DB7BC9"/>
                </a:solidFill>
                <a:latin typeface="Liberation Mono"/>
              </a:rPr>
              <a:t>THEN</a:t>
            </a:r>
            <a:r>
              <a:rPr lang="en-US" dirty="0">
                <a:latin typeface="Liberation Mono"/>
              </a:rPr>
              <a:t> amt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END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orders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paymentType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GPay</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'Paytm'</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PhonePe</a:t>
            </a:r>
            <a:r>
              <a:rPr lang="en-IN" dirty="0">
                <a:solidFill>
                  <a:srgbClr val="669900"/>
                </a:solidFill>
                <a:latin typeface="Liberation Mono"/>
              </a:rPr>
              <a:t>'</a:t>
            </a:r>
            <a:r>
              <a:rPr lang="en-IN" dirty="0">
                <a:latin typeface="Liberation Mono"/>
              </a:rPr>
              <a:t>) </a:t>
            </a:r>
            <a:r>
              <a:rPr lang="en-IN" dirty="0">
                <a:solidFill>
                  <a:srgbClr val="DB7BC9"/>
                </a:solidFill>
                <a:latin typeface="Liberation Mono"/>
              </a:rPr>
              <a:t>THEN</a:t>
            </a:r>
            <a:r>
              <a:rPr lang="en-IN" dirty="0">
                <a:latin typeface="Liberation Mono"/>
              </a:rPr>
              <a:t> amt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rPr>
              <a:t>WHEN</a:t>
            </a:r>
            <a:r>
              <a:rPr lang="en-IN" dirty="0">
                <a:latin typeface="Liberation Mono"/>
              </a:rPr>
              <a:t> paymentType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rgbClr val="669900"/>
                </a:solidFill>
                <a:latin typeface="Liberation Mono"/>
              </a:rPr>
              <a:t>'Credit Cards'</a:t>
            </a:r>
            <a:r>
              <a:rPr lang="en-IN" dirty="0">
                <a:latin typeface="Liberation Mono"/>
              </a:rPr>
              <a:t>, </a:t>
            </a:r>
            <a:r>
              <a:rPr lang="en-IN" dirty="0">
                <a:solidFill>
                  <a:srgbClr val="669900"/>
                </a:solidFill>
                <a:latin typeface="Liberation Mono"/>
              </a:rPr>
              <a:t>'Debit Cards'</a:t>
            </a:r>
            <a:r>
              <a:rPr lang="en-IN" dirty="0">
                <a:latin typeface="Liberation Mono"/>
              </a:rPr>
              <a:t>, </a:t>
            </a:r>
            <a:r>
              <a:rPr lang="en-IN" dirty="0">
                <a:solidFill>
                  <a:srgbClr val="669900"/>
                </a:solidFill>
                <a:latin typeface="Liberation Mono"/>
              </a:rPr>
              <a:t>'Wallets'</a:t>
            </a:r>
            <a:r>
              <a:rPr lang="en-IN" dirty="0">
                <a:latin typeface="Liberation Mono"/>
              </a:rPr>
              <a:t>) </a:t>
            </a:r>
            <a:r>
              <a:rPr lang="en-IN" dirty="0">
                <a:solidFill>
                  <a:srgbClr val="DB7BC9"/>
                </a:solidFill>
                <a:latin typeface="Liberation Mono"/>
              </a:rPr>
              <a:t>THEN</a:t>
            </a:r>
            <a:r>
              <a:rPr lang="en-IN" dirty="0">
                <a:latin typeface="Liberation Mono"/>
              </a:rPr>
              <a:t> amt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cs typeface="Times New Roman" panose="02020603050405020304" pitchFamily="18" charset="0"/>
              </a:rPr>
              <a:t>ORDER</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paymentType;</a:t>
            </a:r>
          </a:p>
        </p:txBody>
      </p:sp>
    </p:spTree>
    <p:extLst>
      <p:ext uri="{BB962C8B-B14F-4D97-AF65-F5344CB8AC3E}">
        <p14:creationId xmlns:p14="http://schemas.microsoft.com/office/powerpoint/2010/main" val="202088376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464871"/>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1673740743"/>
              </p:ext>
            </p:extLst>
          </p:nvPr>
        </p:nvGraphicFramePr>
        <p:xfrm>
          <a:off x="1208531" y="3861048"/>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graphicFrame>
        <p:nvGraphicFramePr>
          <p:cNvPr id="7" name="Table 2">
            <a:extLst>
              <a:ext uri="{FF2B5EF4-FFF2-40B4-BE49-F238E27FC236}">
                <a16:creationId xmlns:a16="http://schemas.microsoft.com/office/drawing/2014/main" id="{F80028B3-0108-2507-0BB7-ED35DA0CE285}"/>
              </a:ext>
            </a:extLst>
          </p:cNvPr>
          <p:cNvGraphicFramePr>
            <a:graphicFrameLocks noGrp="1"/>
          </p:cNvGraphicFramePr>
          <p:nvPr>
            <p:extLst>
              <p:ext uri="{D42A27DB-BD31-4B8C-83A1-F6EECF244321}">
                <p14:modId xmlns:p14="http://schemas.microsoft.com/office/powerpoint/2010/main" val="3684998349"/>
              </p:ext>
            </p:extLst>
          </p:nvPr>
        </p:nvGraphicFramePr>
        <p:xfrm>
          <a:off x="292698"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bl>
          </a:graphicData>
        </a:graphic>
      </p:graphicFrame>
      <p:sp>
        <p:nvSpPr>
          <p:cNvPr id="8" name="TextBox 7">
            <a:extLst>
              <a:ext uri="{FF2B5EF4-FFF2-40B4-BE49-F238E27FC236}">
                <a16:creationId xmlns:a16="http://schemas.microsoft.com/office/drawing/2014/main" id="{8F9EC3D3-2492-47F3-AB2D-425C0BA4F195}"/>
              </a:ext>
            </a:extLst>
          </p:cNvPr>
          <p:cNvSpPr txBox="1"/>
          <p:nvPr/>
        </p:nvSpPr>
        <p:spPr>
          <a:xfrm>
            <a:off x="304113" y="4509120"/>
            <a:ext cx="2592288" cy="400110"/>
          </a:xfrm>
          <a:prstGeom prst="rect">
            <a:avLst/>
          </a:prstGeom>
          <a:noFill/>
        </p:spPr>
        <p:txBody>
          <a:bodyPr wrap="square">
            <a:spAutoFit/>
          </a:bodyPr>
          <a:lstStyle/>
          <a:p>
            <a:r>
              <a:rPr lang="en-IN" sz="2000" b="1" dirty="0">
                <a:latin typeface="Liberation Mono"/>
              </a:rPr>
              <a:t>Table:- betweenSalary</a:t>
            </a:r>
            <a:endParaRPr lang="en-IN" dirty="0">
              <a:solidFill>
                <a:srgbClr val="0070C0"/>
              </a:solidFill>
            </a:endParaRPr>
          </a:p>
        </p:txBody>
      </p:sp>
      <p:graphicFrame>
        <p:nvGraphicFramePr>
          <p:cNvPr id="11" name="Table 2">
            <a:extLst>
              <a:ext uri="{FF2B5EF4-FFF2-40B4-BE49-F238E27FC236}">
                <a16:creationId xmlns:a16="http://schemas.microsoft.com/office/drawing/2014/main" id="{CFB88378-171D-68B3-E72D-D07F6C049777}"/>
              </a:ext>
            </a:extLst>
          </p:cNvPr>
          <p:cNvGraphicFramePr>
            <a:graphicFrameLocks noGrp="1"/>
          </p:cNvGraphicFramePr>
          <p:nvPr>
            <p:extLst>
              <p:ext uri="{D42A27DB-BD31-4B8C-83A1-F6EECF244321}">
                <p14:modId xmlns:p14="http://schemas.microsoft.com/office/powerpoint/2010/main" val="3617267423"/>
              </p:ext>
            </p:extLst>
          </p:nvPr>
        </p:nvGraphicFramePr>
        <p:xfrm>
          <a:off x="3202006"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R1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R2</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7D2170"/>
                          </a:solidFill>
                          <a:latin typeface="Arial" panose="020B0604020202020204" pitchFamily="34" charset="0"/>
                          <a:cs typeface="Arial" panose="020B0604020202020204" pitchFamily="34" charset="0"/>
                        </a:rPr>
                        <a:t>1</a:t>
                      </a:r>
                    </a:p>
                  </a:txBody>
                  <a:tcPr/>
                </a:tc>
                <a:tc>
                  <a:txBody>
                    <a:bodyPr/>
                    <a:lstStyle/>
                    <a:p>
                      <a:pPr algn="ctr"/>
                      <a:r>
                        <a:rPr lang="en-IN" b="0" dirty="0">
                          <a:solidFill>
                            <a:srgbClr val="7D2170"/>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bl>
          </a:graphicData>
        </a:graphic>
      </p:graphicFrame>
      <p:sp>
        <p:nvSpPr>
          <p:cNvPr id="12" name="TextBox 11">
            <a:extLst>
              <a:ext uri="{FF2B5EF4-FFF2-40B4-BE49-F238E27FC236}">
                <a16:creationId xmlns:a16="http://schemas.microsoft.com/office/drawing/2014/main" id="{6736194F-3C87-DE79-05BB-066F0FBF7F25}"/>
              </a:ext>
            </a:extLst>
          </p:cNvPr>
          <p:cNvSpPr txBox="1"/>
          <p:nvPr/>
        </p:nvSpPr>
        <p:spPr>
          <a:xfrm>
            <a:off x="3215680" y="4509120"/>
            <a:ext cx="2592288"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4" name="TextBox 13">
            <a:extLst>
              <a:ext uri="{FF2B5EF4-FFF2-40B4-BE49-F238E27FC236}">
                <a16:creationId xmlns:a16="http://schemas.microsoft.com/office/drawing/2014/main" id="{66E0F815-9CA0-A279-34A0-9DBCCDE4E601}"/>
              </a:ext>
            </a:extLst>
          </p:cNvPr>
          <p:cNvSpPr txBox="1"/>
          <p:nvPr/>
        </p:nvSpPr>
        <p:spPr>
          <a:xfrm>
            <a:off x="260757" y="5973712"/>
            <a:ext cx="1159518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3000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betweenSalary;</a:t>
            </a:r>
          </a:p>
        </p:txBody>
      </p:sp>
    </p:spTree>
    <p:extLst>
      <p:ext uri="{BB962C8B-B14F-4D97-AF65-F5344CB8AC3E}">
        <p14:creationId xmlns:p14="http://schemas.microsoft.com/office/powerpoint/2010/main" val="309143145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chemeClr val="accent5">
                    <a:lumMod val="75000"/>
                  </a:schemeClr>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335360" y="2463279"/>
            <a:ext cx="11305255" cy="461665"/>
          </a:xfrm>
          <a:prstGeom prst="rect">
            <a:avLst/>
          </a:prstGeom>
          <a:noFill/>
        </p:spPr>
        <p:txBody>
          <a:bodyPr wrap="square" rtlCol="0">
            <a:spAutoFit/>
          </a:bodyPr>
          <a:lstStyle/>
          <a:p>
            <a:r>
              <a:rPr lang="en-US" sz="2400" dirty="0">
                <a:solidFill>
                  <a:srgbClr val="610B38"/>
                </a:solidFill>
                <a:latin typeface="erdana"/>
              </a:rPr>
              <a:t>SUM, AVG, MAX, MIN, COUNT, </a:t>
            </a:r>
            <a:r>
              <a:rPr lang="en-IN" sz="2400" b="0" i="0" dirty="0">
                <a:solidFill>
                  <a:srgbClr val="610B38"/>
                </a:solidFill>
                <a:effectLst/>
                <a:latin typeface="erdana"/>
              </a:rPr>
              <a:t>GROUP_CONCAT</a:t>
            </a:r>
            <a:r>
              <a:rPr lang="en-IN" sz="2400" dirty="0">
                <a:solidFill>
                  <a:srgbClr val="610B38"/>
                </a:solidFill>
                <a:latin typeface="erdana"/>
              </a:rPr>
              <a:t>, JSON_OBJECTAGG, </a:t>
            </a:r>
            <a:r>
              <a:rPr lang="en-US" sz="2400" dirty="0">
                <a:solidFill>
                  <a:srgbClr val="610B38"/>
                </a:solidFill>
                <a:latin typeface="erdana"/>
              </a:rPr>
              <a:t>and JSON_ARRAYAGG</a:t>
            </a:r>
            <a:endParaRPr lang="en-IN" sz="2400" b="0" i="0" dirty="0">
              <a:solidFill>
                <a:srgbClr val="610B38"/>
              </a:solidFill>
              <a:effectLst/>
              <a:latin typeface="erdana"/>
            </a:endParaRP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a:t>
            </a:r>
            <a:r>
              <a:rPr lang="en-IN">
                <a:latin typeface="Palatino Linotype" panose="02040502050505030304" pitchFamily="18" charset="0"/>
                <a:cs typeface="Segoe UI Light" panose="020B0502040204020203" pitchFamily="34" charset="0"/>
              </a:rPr>
              <a:t>of values </a:t>
            </a:r>
            <a:r>
              <a:rPr lang="en-IN" dirty="0">
                <a:latin typeface="Palatino Linotype" panose="02040502050505030304" pitchFamily="18" charset="0"/>
                <a:cs typeface="Segoe UI Light" panose="020B0502040204020203" pitchFamily="34" charset="0"/>
              </a:rPr>
              <a:t>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AVG</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a:latin typeface="Palatino Linotype" panose="02040502050505030304" pitchFamily="18" charset="0"/>
              </a:rPr>
              <a:t>TODO</a:t>
            </a:r>
            <a:endParaRPr lang="en-IN" sz="1800" b="1" dirty="0">
              <a:latin typeface="Palatino Linotype" panose="02040502050505030304" pitchFamily="18" charset="0"/>
            </a:endParaRP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grpSp>
        <p:nvGrpSpPr>
          <p:cNvPr id="6" name="Group 5">
            <a:extLst>
              <a:ext uri="{FF2B5EF4-FFF2-40B4-BE49-F238E27FC236}">
                <a16:creationId xmlns:a16="http://schemas.microsoft.com/office/drawing/2014/main" id="{6339EDB6-92E3-FC97-5346-7EB0CF58499A}"/>
              </a:ext>
            </a:extLst>
          </p:cNvPr>
          <p:cNvGrpSpPr/>
          <p:nvPr/>
        </p:nvGrpSpPr>
        <p:grpSpPr>
          <a:xfrm>
            <a:off x="4072825" y="2531788"/>
            <a:ext cx="8088065" cy="3633516"/>
            <a:chOff x="4072825" y="2531788"/>
            <a:chExt cx="8088065" cy="3633516"/>
          </a:xfrm>
        </p:grpSpPr>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2" name="Group 1">
              <a:extLst>
                <a:ext uri="{FF2B5EF4-FFF2-40B4-BE49-F238E27FC236}">
                  <a16:creationId xmlns:a16="http://schemas.microsoft.com/office/drawing/2014/main" id="{6344FB49-5C85-8A7B-FE3D-A8E257ACE119}"/>
                </a:ext>
              </a:extLst>
            </p:cNvPr>
            <p:cNvGrpSpPr/>
            <p:nvPr/>
          </p:nvGrpSpPr>
          <p:grpSpPr>
            <a:xfrm>
              <a:off x="4072825" y="2531788"/>
              <a:ext cx="8088065" cy="3633516"/>
              <a:chOff x="4072825" y="2531788"/>
              <a:chExt cx="8088065" cy="3633516"/>
            </a:xfrm>
          </p:grpSpPr>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37955769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117220937"/>
              </p:ext>
            </p:extLst>
          </p:nvPr>
        </p:nvGraphicFramePr>
        <p:xfrm>
          <a:off x="5470072" y="2635592"/>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164794"/>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3" name="TextBox 12">
            <a:extLst>
              <a:ext uri="{FF2B5EF4-FFF2-40B4-BE49-F238E27FC236}">
                <a16:creationId xmlns:a16="http://schemas.microsoft.com/office/drawing/2014/main" id="{D6C46393-64A2-39CB-7225-FFB4E2D25B56}"/>
              </a:ext>
            </a:extLst>
          </p:cNvPr>
          <p:cNvSpPr txBox="1"/>
          <p:nvPr/>
        </p:nvSpPr>
        <p:spPr>
          <a:xfrm>
            <a:off x="292698" y="2164794"/>
            <a:ext cx="2706958" cy="400110"/>
          </a:xfrm>
          <a:prstGeom prst="rect">
            <a:avLst/>
          </a:prstGeom>
          <a:noFill/>
        </p:spPr>
        <p:txBody>
          <a:bodyPr wrap="square">
            <a:spAutoFit/>
          </a:bodyPr>
          <a:lstStyle/>
          <a:p>
            <a:r>
              <a:rPr lang="en-IN" sz="2000" b="1" dirty="0">
                <a:latin typeface="Liberation Mono"/>
              </a:rPr>
              <a:t>Table:- yearly_revenue</a:t>
            </a:r>
            <a:endParaRPr lang="en-IN" sz="2000" dirty="0">
              <a:solidFill>
                <a:srgbClr val="0070C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6" name="Rectangle 5">
            <a:extLst>
              <a:ext uri="{FF2B5EF4-FFF2-40B4-BE49-F238E27FC236}">
                <a16:creationId xmlns:a16="http://schemas.microsoft.com/office/drawing/2014/main" id="{EE8CEF42-07C5-6DC7-DDA9-C7782A61D164}"/>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2" name="Rectangle 11">
            <a:extLst>
              <a:ext uri="{FF2B5EF4-FFF2-40B4-BE49-F238E27FC236}">
                <a16:creationId xmlns:a16="http://schemas.microsoft.com/office/drawing/2014/main" id="{8634FC96-1556-BFD4-4D32-846524FA5281}"/>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E76B05F-B1FC-FEA5-CE51-A165F30B6CE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F8A2E8D-1F33-EE39-C7F0-6DE7EC3831FB}"/>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7197256-6DC1-2C9B-AAE1-4EC7890BD85D}"/>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072C31-66D4-1146-9E75-255321C2F29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client, department,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27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6"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AEBCA8A5-92C6-FCA2-FC42-2D472AEDDE38}"/>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GROUP_CONCAT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allen,ward,martin,turner,grass,aarush</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AFE78-D34B-1EDD-6C83-F3E1C82821B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7B22250-1DF8-0FB3-17B4-51E12CDDE897}"/>
              </a:ext>
            </a:extLst>
          </p:cNvPr>
          <p:cNvSpPr/>
          <p:nvPr/>
        </p:nvSpPr>
        <p:spPr>
          <a:xfrm>
            <a:off x="119336" y="1260000"/>
            <a:ext cx="11953328" cy="4001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JSON_OBJECTAGG </a:t>
            </a:r>
            <a:r>
              <a:rPr lang="en-IN" sz="2000" dirty="0">
                <a:latin typeface="Liberation Mono"/>
              </a:rPr>
              <a:t>(</a:t>
            </a:r>
            <a:r>
              <a:rPr lang="en-IN" sz="2000" dirty="0">
                <a:solidFill>
                  <a:srgbClr val="00B050"/>
                </a:solidFill>
                <a:latin typeface="Liberation Mono"/>
              </a:rPr>
              <a:t>key</a:t>
            </a:r>
            <a:r>
              <a:rPr lang="en-IN" sz="2000" dirty="0">
                <a:latin typeface="Liberation Mono"/>
              </a:rPr>
              <a:t>, value)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0D09FDCE-A844-6BAD-C18F-C278220CAC1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JSON_OBJECTAGG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E280C79-198B-3DEF-CC4A-0AED2AB55809}"/>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11" name="TextBox 10">
            <a:extLst>
              <a:ext uri="{FF2B5EF4-FFF2-40B4-BE49-F238E27FC236}">
                <a16:creationId xmlns:a16="http://schemas.microsoft.com/office/drawing/2014/main" id="{61984142-0C17-1F72-CAB0-186553D157AA}"/>
              </a:ext>
            </a:extLst>
          </p:cNvPr>
          <p:cNvSpPr txBox="1"/>
          <p:nvPr/>
        </p:nvSpPr>
        <p:spPr>
          <a:xfrm>
            <a:off x="191344" y="1966497"/>
            <a:ext cx="11737302" cy="1015663"/>
          </a:xfrm>
          <a:prstGeom prst="rect">
            <a:avLst/>
          </a:prstGeom>
          <a:noFill/>
        </p:spPr>
        <p:txBody>
          <a:bodyPr wrap="square">
            <a:spAutoFit/>
          </a:bodyPr>
          <a:lstStyle/>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key →</a:t>
            </a:r>
            <a:r>
              <a:rPr lang="en-IN" dirty="0">
                <a:latin typeface="Palatino Linotype" panose="02040502050505030304" pitchFamily="18" charset="0"/>
              </a:rPr>
              <a:t> Column or expression used as the JSON key (must be non-NULL and unique, otherwise duplicates are ignored except last one wins).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value →</a:t>
            </a:r>
            <a:r>
              <a:rPr lang="en-IN" dirty="0">
                <a:latin typeface="Palatino Linotype" panose="02040502050505030304" pitchFamily="18" charset="0"/>
              </a:rPr>
              <a:t> Column or expression used as the JSON value.</a:t>
            </a:r>
          </a:p>
        </p:txBody>
      </p:sp>
    </p:spTree>
    <p:extLst>
      <p:ext uri="{BB962C8B-B14F-4D97-AF65-F5344CB8AC3E}">
        <p14:creationId xmlns:p14="http://schemas.microsoft.com/office/powerpoint/2010/main" val="407772731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B3E8D-CCD1-97C6-D169-82748A29F83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1B6C6E3-7B65-33B8-0E39-93056B0FC3D3}"/>
              </a:ext>
            </a:extLst>
          </p:cNvPr>
          <p:cNvSpPr/>
          <p:nvPr/>
        </p:nvSpPr>
        <p:spPr>
          <a:xfrm>
            <a:off x="119336" y="1260000"/>
            <a:ext cx="11953328" cy="400110"/>
          </a:xfrm>
          <a:prstGeom prst="rect">
            <a:avLst/>
          </a:prstGeom>
          <a:solidFill>
            <a:schemeClr val="bg1"/>
          </a:solidFill>
        </p:spPr>
        <p:txBody>
          <a:bodyPr wrap="square">
            <a:spAutoFit/>
          </a:bodyPr>
          <a:lstStyle/>
          <a:p>
            <a:r>
              <a:rPr lang="en-US" sz="2000" dirty="0">
                <a:solidFill>
                  <a:srgbClr val="0070C0"/>
                </a:solidFill>
                <a:latin typeface="Liberation Mono"/>
                <a:cs typeface="Arial" panose="020B0604020202020204" pitchFamily="34" charset="0"/>
              </a:rPr>
              <a:t>JSON_ARRAYAGG(col_or_expr)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52775AA-C6E6-07AF-1492-99FB9288688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JSON_ARRAYAGG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40FFAA9A-1DF2-9F6E-FAF8-B2F09E2DCACA}"/>
              </a:ext>
            </a:extLst>
          </p:cNvPr>
          <p:cNvSpPr txBox="1"/>
          <p:nvPr/>
        </p:nvSpPr>
        <p:spPr>
          <a:xfrm>
            <a:off x="112372" y="692696"/>
            <a:ext cx="11816275" cy="369332"/>
          </a:xfrm>
          <a:prstGeom prst="rect">
            <a:avLst/>
          </a:prstGeom>
          <a:noFill/>
        </p:spPr>
        <p:txBody>
          <a:bodyPr wrap="square">
            <a:spAutoFit/>
          </a:bodyPr>
          <a:lstStyle/>
          <a:p>
            <a:r>
              <a:rPr lang="en-US" dirty="0"/>
              <a:t>It’s like GROUP_CONCAT(), but instead of returning a comma-separated string, it returns a </a:t>
            </a:r>
            <a:r>
              <a:rPr lang="en-US" b="1" dirty="0"/>
              <a:t>JSON array</a:t>
            </a:r>
            <a:r>
              <a:rPr lang="en-US" dirty="0"/>
              <a:t>.</a:t>
            </a:r>
            <a:endParaRPr lang="en-IN" sz="1800" b="1" dirty="0">
              <a:latin typeface="Palatino Linotype" panose="02040502050505030304" pitchFamily="18" charset="0"/>
            </a:endParaRPr>
          </a:p>
        </p:txBody>
      </p:sp>
      <p:sp>
        <p:nvSpPr>
          <p:cNvPr id="6" name="TextBox 5">
            <a:extLst>
              <a:ext uri="{FF2B5EF4-FFF2-40B4-BE49-F238E27FC236}">
                <a16:creationId xmlns:a16="http://schemas.microsoft.com/office/drawing/2014/main" id="{721EE5DF-D53F-9C89-AC6B-78B992ABEFC0}"/>
              </a:ext>
            </a:extLst>
          </p:cNvPr>
          <p:cNvSpPr txBox="1"/>
          <p:nvPr/>
        </p:nvSpPr>
        <p:spPr>
          <a:xfrm>
            <a:off x="138646" y="2060848"/>
            <a:ext cx="11934017" cy="646331"/>
          </a:xfrm>
          <a:prstGeom prst="rect">
            <a:avLst/>
          </a:prstGeom>
          <a:noFill/>
        </p:spPr>
        <p:txBody>
          <a:bodyPr wrap="square">
            <a:spAutoFit/>
          </a:bodyPr>
          <a:lstStyle/>
          <a:p>
            <a:r>
              <a:rPr lang="en-IN" dirty="0"/>
              <a:t>Takes two column names or expressions as arguments, the first of these being used as a key and the second as a value, and returns a JSON object containing key-value pairs. Returns NULL if the result contains no rows.</a:t>
            </a:r>
          </a:p>
        </p:txBody>
      </p:sp>
    </p:spTree>
    <p:extLst>
      <p:ext uri="{BB962C8B-B14F-4D97-AF65-F5344CB8AC3E}">
        <p14:creationId xmlns:p14="http://schemas.microsoft.com/office/powerpoint/2010/main" val="239075293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3" name="Rectangle 2">
            <a:extLst>
              <a:ext uri="{FF2B5EF4-FFF2-40B4-BE49-F238E27FC236}">
                <a16:creationId xmlns:a16="http://schemas.microsoft.com/office/drawing/2014/main" id="{EB144C97-AE8F-7D5C-2170-CB436B94174B}"/>
              </a:ext>
            </a:extLst>
          </p:cNvPr>
          <p:cNvSpPr/>
          <p:nvPr/>
        </p:nvSpPr>
        <p:spPr>
          <a:xfrm>
            <a:off x="238401" y="4186242"/>
            <a:ext cx="11521280" cy="233910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a:p>
            <a:pPr marL="285750" indent="-285750">
              <a:buFont typeface="Arial" panose="020B0604020202020204" pitchFamily="34" charset="0"/>
              <a:buChar char="•"/>
            </a:pPr>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itchFamily="34" charset="0"/>
              </a:rPr>
              <a:t>OVER() function apply aggregate functions row by row without collapsing rows like GROUP BY does.</a:t>
            </a:r>
          </a:p>
        </p:txBody>
      </p:sp>
    </p:spTree>
    <p:extLst>
      <p:ext uri="{BB962C8B-B14F-4D97-AF65-F5344CB8AC3E}">
        <p14:creationId xmlns:p14="http://schemas.microsoft.com/office/powerpoint/2010/main" val="37918598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a:t>
            </a:r>
            <a:r>
              <a:rPr lang="en-IN" sz="2000" dirty="0">
                <a:latin typeface="Liberation Mono"/>
              </a:rPr>
              <a:t>     </a:t>
            </a:r>
            <a:r>
              <a:rPr lang="en-IN" sz="2000" dirty="0">
                <a:solidFill>
                  <a:srgbClr val="00B050"/>
                </a:solidFill>
                <a:latin typeface="Liberation Mono"/>
              </a:rPr>
              <a:t>-- Optional</a:t>
            </a:r>
            <a:endParaRPr lang="en-IN" sz="2000" dirty="0">
              <a:latin typeface="Liberation Mono"/>
            </a:endParaRP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a:t>
            </a:r>
            <a:r>
              <a:rPr lang="en-IN" sz="2000" dirty="0">
                <a:latin typeface="Liberation Mono"/>
              </a:rPr>
              <a:t>)</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a:t>
            </a:r>
            <a:r>
              <a:rPr lang="en-IN" sz="2000" dirty="0">
                <a:latin typeface="Liberation Mono"/>
              </a:rPr>
              <a:t>     </a:t>
            </a:r>
            <a:r>
              <a:rPr lang="en-IN" sz="2000" dirty="0">
                <a:solidFill>
                  <a:srgbClr val="00B050"/>
                </a:solidFill>
                <a:latin typeface="Liberation Mono"/>
              </a:rPr>
              <a:t>-- Optional</a:t>
            </a:r>
            <a:endParaRPr lang="en-IN" sz="2000" b="1" i="1" dirty="0">
              <a:solidFill>
                <a:srgbClr val="00B050"/>
              </a:solidFill>
              <a:latin typeface="Liberation Mono"/>
            </a:endParaRP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a:t>
            </a:r>
            <a:r>
              <a:rPr lang="en-IN" sz="2000" dirty="0">
                <a:latin typeface="Liberation Mono"/>
              </a:rPr>
              <a:t>)</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 </a:t>
            </a:r>
            <a:r>
              <a:rPr lang="en-US" sz="2000">
                <a:solidFill>
                  <a:schemeClr val="accent2">
                    <a:lumMod val="50000"/>
                  </a:schemeClr>
                </a:solidFill>
                <a:latin typeface="Arial" panose="020B0604020202020204" pitchFamily="34" charset="0"/>
                <a:cs typeface="Arial" panose="020B0604020202020204" pitchFamily="34" charset="0"/>
              </a:rPr>
              <a:t>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808366824"/>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
        <p:nvSpPr>
          <p:cNvPr id="7" name="Rectangle 6">
            <a:extLst>
              <a:ext uri="{FF2B5EF4-FFF2-40B4-BE49-F238E27FC236}">
                <a16:creationId xmlns:a16="http://schemas.microsoft.com/office/drawing/2014/main" id="{AA06DF21-617B-A435-6886-F3A82511D6A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without 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0DCE5-6F99-8152-C439-4AF37F6F04E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CADED8B2-8478-61A0-43D2-DD718825D5C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EB9B83C2-E235-868E-A5C5-3C255B377C82}"/>
              </a:ext>
            </a:extLst>
          </p:cNvPr>
          <p:cNvSpPr txBox="1"/>
          <p:nvPr/>
        </p:nvSpPr>
        <p:spPr>
          <a:xfrm>
            <a:off x="479376" y="665401"/>
            <a:ext cx="11305256" cy="1015663"/>
          </a:xfrm>
          <a:prstGeom prst="rect">
            <a:avLst/>
          </a:prstGeom>
          <a:noFill/>
        </p:spPr>
        <p:txBody>
          <a:bodyPr wrap="square">
            <a:spAutoFit/>
          </a:bodyPr>
          <a:lstStyle/>
          <a:p>
            <a:r>
              <a:rPr lang="en-IN" sz="2000" dirty="0">
                <a:solidFill>
                  <a:srgbClr val="DD4A68"/>
                </a:solidFill>
                <a:latin typeface="Liberation Mono"/>
              </a:rPr>
              <a:t>LEAD</a:t>
            </a:r>
            <a:r>
              <a:rPr lang="en-IN" sz="2000" dirty="0">
                <a:latin typeface="Liberation Mono"/>
              </a:rPr>
              <a:t>(</a:t>
            </a:r>
            <a:r>
              <a:rPr lang="en-US" sz="2000" i="1" dirty="0">
                <a:latin typeface="Liberation Mono"/>
              </a:rPr>
              <a:t>expr </a:t>
            </a:r>
            <a:r>
              <a:rPr lang="en-US" sz="2000" dirty="0">
                <a:latin typeface="Liberation Mono"/>
              </a:rPr>
              <a:t>[, </a:t>
            </a:r>
            <a:r>
              <a:rPr lang="en-US" sz="2000" i="1" dirty="0">
                <a:latin typeface="Liberation Mono"/>
              </a:rPr>
              <a:t>N</a:t>
            </a:r>
            <a:r>
              <a:rPr lang="en-US" sz="2000" dirty="0">
                <a:latin typeface="Liberation Mono"/>
              </a:rPr>
              <a:t> [, </a:t>
            </a:r>
            <a:r>
              <a:rPr lang="en-US" sz="2000" i="1" dirty="0">
                <a:latin typeface="Liberation Mono"/>
              </a:rPr>
              <a:t>default</a:t>
            </a:r>
            <a:r>
              <a:rPr lang="en-US" sz="2000" dirty="0">
                <a:latin typeface="Liberation Mono"/>
              </a:rPr>
              <a:t> ] ] </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US"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a:t>
            </a:r>
            <a:r>
              <a:rPr lang="en-IN" sz="2000" dirty="0">
                <a:latin typeface="Liberation Mono"/>
              </a:rPr>
              <a:t>     </a:t>
            </a:r>
            <a:r>
              <a:rPr lang="en-IN" sz="2000" dirty="0">
                <a:solidFill>
                  <a:srgbClr val="00B050"/>
                </a:solidFill>
                <a:latin typeface="Liberation Mono"/>
              </a:rPr>
              <a:t>--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a:t>
            </a:r>
            <a:r>
              <a:rPr lang="en-IN" sz="2000" dirty="0">
                <a:latin typeface="Liberation Mono"/>
              </a:rPr>
              <a:t>) AS </a:t>
            </a:r>
            <a:r>
              <a:rPr lang="en-US" sz="2000" i="1" dirty="0">
                <a:solidFill>
                  <a:schemeClr val="bg1">
                    <a:lumMod val="50000"/>
                  </a:schemeClr>
                </a:solidFill>
                <a:latin typeface="Liberation Mono"/>
              </a:rPr>
              <a:t>R1</a:t>
            </a:r>
            <a:endParaRPr lang="en-IN" sz="2000" i="1" dirty="0">
              <a:solidFill>
                <a:schemeClr val="bg1">
                  <a:lumMod val="50000"/>
                </a:schemeClr>
              </a:solidFill>
              <a:latin typeface="Liberation Mono"/>
            </a:endParaRPr>
          </a:p>
        </p:txBody>
      </p:sp>
      <p:sp>
        <p:nvSpPr>
          <p:cNvPr id="4" name="Rectangle 3">
            <a:extLst>
              <a:ext uri="{FF2B5EF4-FFF2-40B4-BE49-F238E27FC236}">
                <a16:creationId xmlns:a16="http://schemas.microsoft.com/office/drawing/2014/main" id="{85293D79-4CF5-02B3-AFCC-CCF3BACCB43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a:solidFill>
                  <a:schemeClr val="accent2">
                    <a:lumMod val="50000"/>
                  </a:schemeClr>
                </a:solidFill>
                <a:latin typeface="Arial" panose="020B0604020202020204" pitchFamily="34" charset="0"/>
                <a:cs typeface="Arial" panose="020B0604020202020204" pitchFamily="34" charset="0"/>
              </a:rPr>
              <a:t>next </a:t>
            </a:r>
            <a:r>
              <a:rPr lang="en-US" sz="2000" dirty="0">
                <a:solidFill>
                  <a:schemeClr val="accent2">
                    <a:lumMod val="50000"/>
                  </a:schemeClr>
                </a:solidFill>
                <a:latin typeface="Arial" panose="020B0604020202020204" pitchFamily="34" charset="0"/>
                <a:cs typeface="Arial" panose="020B0604020202020204" pitchFamily="34" charset="0"/>
              </a:rPr>
              <a:t>metro station.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708DD136-3E7B-B960-157D-E3C5AACA5FB7}"/>
              </a:ext>
            </a:extLst>
          </p:cNvPr>
          <p:cNvSpPr txBox="1"/>
          <p:nvPr/>
        </p:nvSpPr>
        <p:spPr>
          <a:xfrm>
            <a:off x="191345" y="5949280"/>
            <a:ext cx="1130525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route_no, stop_name AS </a:t>
            </a:r>
            <a:r>
              <a:rPr lang="en-US" i="1" dirty="0">
                <a:solidFill>
                  <a:schemeClr val="bg1">
                    <a:lumMod val="50000"/>
                  </a:schemeClr>
                </a:solidFill>
                <a:latin typeface="Liberation Mono"/>
              </a:rPr>
              <a:t>current_stop</a:t>
            </a:r>
            <a:r>
              <a:rPr lang="en-US" dirty="0">
                <a:latin typeface="Liberation Mono"/>
              </a:rPr>
              <a:t>, </a:t>
            </a:r>
            <a:r>
              <a:rPr lang="en-US" dirty="0">
                <a:solidFill>
                  <a:srgbClr val="DD4A68"/>
                </a:solidFill>
                <a:latin typeface="Liberation Mono"/>
              </a:rPr>
              <a:t>LEAD</a:t>
            </a:r>
            <a:r>
              <a:rPr lang="en-US" dirty="0">
                <a:latin typeface="Liberation Mono"/>
              </a:rPr>
              <a:t>(stop_name)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route_no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stop_id) AS </a:t>
            </a:r>
            <a:r>
              <a:rPr lang="en-US" i="1" dirty="0">
                <a:solidFill>
                  <a:schemeClr val="bg1">
                    <a:lumMod val="50000"/>
                  </a:schemeClr>
                </a:solidFill>
                <a:latin typeface="Liberation Mono"/>
              </a:rPr>
              <a:t>next_stop </a:t>
            </a:r>
            <a:r>
              <a:rPr lang="en-US" dirty="0">
                <a:solidFill>
                  <a:srgbClr val="0077AA"/>
                </a:solidFill>
                <a:latin typeface="Liberation Mono"/>
              </a:rPr>
              <a:t>FROM</a:t>
            </a:r>
            <a:r>
              <a:rPr lang="en-US" dirty="0">
                <a:latin typeface="Liberation Mono"/>
              </a:rPr>
              <a:t> pune_metro_stations;</a:t>
            </a:r>
          </a:p>
        </p:txBody>
      </p:sp>
      <p:graphicFrame>
        <p:nvGraphicFramePr>
          <p:cNvPr id="12" name="Table 2">
            <a:extLst>
              <a:ext uri="{FF2B5EF4-FFF2-40B4-BE49-F238E27FC236}">
                <a16:creationId xmlns:a16="http://schemas.microsoft.com/office/drawing/2014/main" id="{5E9831CE-53EA-11E0-F969-8F6CDAD37C49}"/>
              </a:ext>
            </a:extLst>
          </p:cNvPr>
          <p:cNvGraphicFramePr>
            <a:graphicFrameLocks noGrp="1"/>
          </p:cNvGraphicFramePr>
          <p:nvPr>
            <p:extLst>
              <p:ext uri="{D42A27DB-BD31-4B8C-83A1-F6EECF244321}">
                <p14:modId xmlns:p14="http://schemas.microsoft.com/office/powerpoint/2010/main" val="3219531480"/>
              </p:ext>
            </p:extLst>
          </p:nvPr>
        </p:nvGraphicFramePr>
        <p:xfrm>
          <a:off x="191346" y="2312888"/>
          <a:ext cx="4608510" cy="3357880"/>
        </p:xfrm>
        <a:graphic>
          <a:graphicData uri="http://schemas.openxmlformats.org/drawingml/2006/table">
            <a:tbl>
              <a:tblPr firstRow="1" bandRow="1">
                <a:tableStyleId>{5940675A-B579-460E-94D1-54222C63F5DA}</a:tableStyleId>
              </a:tblPr>
              <a:tblGrid>
                <a:gridCol w="1020246">
                  <a:extLst>
                    <a:ext uri="{9D8B030D-6E8A-4147-A177-3AD203B41FA5}">
                      <a16:colId xmlns:a16="http://schemas.microsoft.com/office/drawing/2014/main" val="928063234"/>
                    </a:ext>
                  </a:extLst>
                </a:gridCol>
                <a:gridCol w="1716056">
                  <a:extLst>
                    <a:ext uri="{9D8B030D-6E8A-4147-A177-3AD203B41FA5}">
                      <a16:colId xmlns:a16="http://schemas.microsoft.com/office/drawing/2014/main" val="790049539"/>
                    </a:ext>
                  </a:extLst>
                </a:gridCol>
                <a:gridCol w="360040">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2333558815"/>
                    </a:ext>
                  </a:extLst>
                </a:gridCol>
              </a:tblGrid>
              <a:tr h="370840">
                <a:tc>
                  <a:txBody>
                    <a:bodyPr/>
                    <a:lstStyle/>
                    <a:p>
                      <a:pPr algn="ctr"/>
                      <a:r>
                        <a:rPr lang="en-IN" dirty="0">
                          <a:latin typeface="Arial" panose="020B0604020202020204" pitchFamily="34" charset="0"/>
                          <a:cs typeface="Arial" panose="020B0604020202020204" pitchFamily="34" charset="0"/>
                        </a:rPr>
                        <a:t>stop_id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stop_name</a:t>
                      </a:r>
                    </a:p>
                  </a:txBody>
                  <a:tcP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next_stop_id</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Vanaz</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 Nagar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Ideal Colony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Kalyani Nagar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36298518"/>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Ramwadi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13" name="TextBox 12">
            <a:extLst>
              <a:ext uri="{FF2B5EF4-FFF2-40B4-BE49-F238E27FC236}">
                <a16:creationId xmlns:a16="http://schemas.microsoft.com/office/drawing/2014/main" id="{ED22E4E2-C1A5-C26D-BF14-54219EA2B4CC}"/>
              </a:ext>
            </a:extLst>
          </p:cNvPr>
          <p:cNvSpPr txBox="1"/>
          <p:nvPr/>
        </p:nvSpPr>
        <p:spPr>
          <a:xfrm>
            <a:off x="191345" y="1833562"/>
            <a:ext cx="3240360" cy="400110"/>
          </a:xfrm>
          <a:prstGeom prst="rect">
            <a:avLst/>
          </a:prstGeom>
          <a:noFill/>
        </p:spPr>
        <p:txBody>
          <a:bodyPr wrap="square">
            <a:spAutoFit/>
          </a:bodyPr>
          <a:lstStyle/>
          <a:p>
            <a:r>
              <a:rPr lang="en-IN" sz="2000" b="1" dirty="0">
                <a:latin typeface="Liberation Mono"/>
              </a:rPr>
              <a:t>Table:- pune_metro_stations</a:t>
            </a:r>
            <a:endParaRPr lang="en-IN" sz="2000" b="1" dirty="0"/>
          </a:p>
        </p:txBody>
      </p:sp>
      <p:graphicFrame>
        <p:nvGraphicFramePr>
          <p:cNvPr id="15" name="Table 2">
            <a:extLst>
              <a:ext uri="{FF2B5EF4-FFF2-40B4-BE49-F238E27FC236}">
                <a16:creationId xmlns:a16="http://schemas.microsoft.com/office/drawing/2014/main" id="{B54C33C9-251C-0D00-D4C1-393C70C1D2A9}"/>
              </a:ext>
            </a:extLst>
          </p:cNvPr>
          <p:cNvGraphicFramePr>
            <a:graphicFrameLocks noGrp="1"/>
          </p:cNvGraphicFramePr>
          <p:nvPr>
            <p:extLst>
              <p:ext uri="{D42A27DB-BD31-4B8C-83A1-F6EECF244321}">
                <p14:modId xmlns:p14="http://schemas.microsoft.com/office/powerpoint/2010/main" val="4269394548"/>
              </p:ext>
            </p:extLst>
          </p:nvPr>
        </p:nvGraphicFramePr>
        <p:xfrm>
          <a:off x="6096000" y="2312888"/>
          <a:ext cx="5328591" cy="3230880"/>
        </p:xfrm>
        <a:graphic>
          <a:graphicData uri="http://schemas.openxmlformats.org/drawingml/2006/table">
            <a:tbl>
              <a:tblPr firstRow="1" bandRow="1">
                <a:tableStyleId>{5940675A-B579-460E-94D1-54222C63F5DA}</a:tableStyleId>
              </a:tblPr>
              <a:tblGrid>
                <a:gridCol w="1279631">
                  <a:extLst>
                    <a:ext uri="{9D8B030D-6E8A-4147-A177-3AD203B41FA5}">
                      <a16:colId xmlns:a16="http://schemas.microsoft.com/office/drawing/2014/main" val="928063234"/>
                    </a:ext>
                  </a:extLst>
                </a:gridCol>
                <a:gridCol w="2152342">
                  <a:extLst>
                    <a:ext uri="{9D8B030D-6E8A-4147-A177-3AD203B41FA5}">
                      <a16:colId xmlns:a16="http://schemas.microsoft.com/office/drawing/2014/main" val="790049539"/>
                    </a:ext>
                  </a:extLst>
                </a:gridCol>
                <a:gridCol w="1896618">
                  <a:extLst>
                    <a:ext uri="{9D8B030D-6E8A-4147-A177-3AD203B41FA5}">
                      <a16:colId xmlns:a16="http://schemas.microsoft.com/office/drawing/2014/main" val="2333558815"/>
                    </a:ext>
                  </a:extLst>
                </a:gridCol>
              </a:tblGrid>
              <a:tr h="370840">
                <a:tc>
                  <a:txBody>
                    <a:bodyPr/>
                    <a:lstStyle/>
                    <a:p>
                      <a:pPr marL="0" algn="ctr" rtl="0" eaLnBrk="1" latinLnBrk="0" hangingPunct="1"/>
                      <a:r>
                        <a:rPr kumimoji="0" lang="en-IN" b="1" kern="1200" dirty="0">
                          <a:solidFill>
                            <a:schemeClr val="tx1"/>
                          </a:solidFill>
                          <a:latin typeface="Arial" panose="020B0604020202020204" pitchFamily="34" charset="0"/>
                          <a:ea typeface="+mn-ea"/>
                          <a:cs typeface="Arial" panose="020B0604020202020204" pitchFamily="34" charset="0"/>
                        </a:rPr>
                        <a:t>stop_id</a:t>
                      </a:r>
                    </a:p>
                  </a:txBody>
                  <a:tcPr>
                    <a:solidFill>
                      <a:srgbClr val="92D050"/>
                    </a:solidFill>
                  </a:tcPr>
                </a:tc>
                <a:tc>
                  <a:txBody>
                    <a:bodyPr/>
                    <a:lstStyle/>
                    <a:p>
                      <a:pPr marL="0" algn="ctr" rtl="0" eaLnBrk="1" latinLnBrk="0" hangingPunct="1"/>
                      <a:r>
                        <a:rPr kumimoji="0" lang="en-IN" b="1" kern="1200" dirty="0">
                          <a:solidFill>
                            <a:schemeClr val="tx1"/>
                          </a:solidFill>
                          <a:latin typeface="Arial" panose="020B0604020202020204" pitchFamily="34" charset="0"/>
                          <a:ea typeface="+mn-ea"/>
                          <a:cs typeface="Arial" panose="020B0604020202020204" pitchFamily="34" charset="0"/>
                        </a:rPr>
                        <a:t>current_stop</a:t>
                      </a:r>
                    </a:p>
                  </a:txBody>
                  <a:tcPr>
                    <a:solidFill>
                      <a:srgbClr val="92D050"/>
                    </a:solidFill>
                  </a:tcPr>
                </a:tc>
                <a:tc>
                  <a:txBody>
                    <a:bodyPr/>
                    <a:lstStyle/>
                    <a:p>
                      <a:pPr marL="0" algn="ctr" rtl="0" eaLnBrk="1" latinLnBrk="0" hangingPunct="1"/>
                      <a:r>
                        <a:rPr kumimoji="0" lang="en-IN" b="1" kern="1200" dirty="0">
                          <a:solidFill>
                            <a:schemeClr val="tx1"/>
                          </a:solidFill>
                          <a:latin typeface="Arial" panose="020B0604020202020204" pitchFamily="34" charset="0"/>
                          <a:ea typeface="+mn-ea"/>
                          <a:cs typeface="Arial" panose="020B0604020202020204" pitchFamily="34" charset="0"/>
                        </a:rPr>
                        <a:t>next_stop</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Vanaz</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Anand Nagar</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 Nagar</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Ideal Colony</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Ideal Colony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Kalyani Nagar</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Ramwadi</a:t>
                      </a:r>
                    </a:p>
                  </a:txBody>
                  <a:tcPr/>
                </a:tc>
                <a:extLst>
                  <a:ext uri="{0D108BD9-81ED-4DB2-BD59-A6C34878D82A}">
                    <a16:rowId xmlns:a16="http://schemas.microsoft.com/office/drawing/2014/main" val="2436298518"/>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Ramwadi</a:t>
                      </a:r>
                    </a:p>
                  </a:txBody>
                  <a:tcPr/>
                </a:tc>
                <a:tc>
                  <a:txBody>
                    <a:bodyPr/>
                    <a:lstStyle/>
                    <a:p>
                      <a:pPr algn="l"/>
                      <a:r>
                        <a:rPr lang="en-US" dirty="0">
                          <a:solidFill>
                            <a:srgbClr val="B212AA"/>
                          </a:solidFill>
                          <a:latin typeface="Arial" panose="020B0604020202020204" pitchFamily="34" charset="0"/>
                          <a:cs typeface="Arial" panose="020B0604020202020204" pitchFamily="34" charset="0"/>
                        </a:rPr>
                        <a:t>NULL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16" name="TextBox 15">
            <a:extLst>
              <a:ext uri="{FF2B5EF4-FFF2-40B4-BE49-F238E27FC236}">
                <a16:creationId xmlns:a16="http://schemas.microsoft.com/office/drawing/2014/main" id="{110BC27E-3D17-1CE8-22E6-CC31D4757618}"/>
              </a:ext>
            </a:extLst>
          </p:cNvPr>
          <p:cNvSpPr txBox="1"/>
          <p:nvPr/>
        </p:nvSpPr>
        <p:spPr>
          <a:xfrm>
            <a:off x="6095999" y="1833562"/>
            <a:ext cx="108012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228660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 TotalPrice can be derived from Quantity × UnitPrice.</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063552"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S</a:t>
            </a:r>
            <a:r>
              <a:rPr lang="en-IN" dirty="0" err="1">
                <a:latin typeface="Liberation Mono"/>
                <a:ea typeface="Times New Roman" panose="02020603050405020304" pitchFamily="18" charset="0"/>
              </a:rPr>
              <a:t>.hiredate</a:t>
            </a:r>
            <a:r>
              <a:rPr lang="en-IN" dirty="0">
                <a:latin typeface="Liberation Mono"/>
                <a:ea typeface="Times New Roman" panose="02020603050405020304" pitchFamily="18" charset="0"/>
              </a:rPr>
              <a:t> </a:t>
            </a:r>
            <a:r>
              <a:rPr lang="en-IN" dirty="0">
                <a:solidFill>
                  <a:srgbClr val="A67F59"/>
                </a:solidFill>
                <a:latin typeface="Liberation Mono"/>
              </a:rPr>
              <a:t>AND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sz="12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44624"/>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548680"/>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productDimensions</a:t>
            </a:r>
            <a:r>
              <a:rPr lang="en-IN" dirty="0">
                <a:latin typeface="Palatino Linotype" panose="02040502050505030304" pitchFamily="18" charset="0"/>
              </a:rPr>
              <a:t> attribute: (`Length` + `Width` + `Height`)</a:t>
            </a:r>
          </a:p>
          <a:p>
            <a:pPr marL="285750" indent="-285750">
              <a:buFont typeface="Arial" panose="020B0604020202020204" pitchFamily="34" charset="0"/>
              <a:buChar char="•"/>
            </a:pPr>
            <a:endParaRPr lang="en-IN" sz="400" b="1" i="1"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carRegistration</a:t>
            </a:r>
            <a:r>
              <a:rPr lang="en-IN" dirty="0">
                <a:latin typeface="Palatino Linotype" panose="02040502050505030304" pitchFamily="18" charset="0"/>
              </a:rPr>
              <a:t> attribute: (`State_Code` + `Series` + `Number`)</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91344" y="1535301"/>
            <a:ext cx="54006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91345" y="792597"/>
            <a:ext cx="2172150"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a:t>
            </a:r>
            <a:r>
              <a:rPr lang="en-US" sz="2000" dirty="0">
                <a:latin typeface="Arial" panose="020B0604020202020204" pitchFamily="34" charset="0"/>
                <a:cs typeface="Arial" panose="020B0604020202020204" pitchFamily="34" charset="0"/>
              </a:rPr>
              <a:t>1</a:t>
            </a:r>
            <a:r>
              <a:rPr lang="en-US" sz="2000" dirty="0"/>
              <a:t> Multiplied by Number of Rows present in Table </a:t>
            </a:r>
            <a:r>
              <a:rPr lang="en-US" sz="2000" dirty="0">
                <a:latin typeface="Arial" panose="020B0604020202020204" pitchFamily="34" charset="0"/>
                <a:cs typeface="Arial" panose="020B0604020202020204" pitchFamily="34" charset="0"/>
              </a:rPr>
              <a:t>2</a:t>
            </a:r>
            <a:r>
              <a:rPr lang="en-US" sz="2000" dirty="0"/>
              <a:t>.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5544616"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Product </a:t>
            </a:r>
            <a:r>
              <a:rPr lang="en-US">
                <a:solidFill>
                  <a:srgbClr val="006C86"/>
                </a:solidFill>
                <a:latin typeface="Liberation Mono"/>
              </a:rPr>
              <a:t>/Warehouse</a:t>
            </a:r>
            <a:endParaRPr lang="en-US" dirty="0">
              <a:solidFill>
                <a:srgbClr val="006C86"/>
              </a:solidFill>
              <a:latin typeface="Liberation Mono"/>
            </a:endParaRP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Person/Cards</a:t>
            </a:r>
          </a:p>
          <a:p>
            <a:pPr marL="285750" indent="-285750">
              <a:buFont typeface="Arial" panose="020B0604020202020204" pitchFamily="34" charset="0"/>
              <a:buChar char="•"/>
            </a:pPr>
            <a:r>
              <a:rPr lang="en-US" dirty="0">
                <a:solidFill>
                  <a:srgbClr val="006C86"/>
                </a:solidFill>
                <a:latin typeface="Liberation Mono"/>
              </a:rPr>
              <a:t>Generate Calendar </a:t>
            </a:r>
            <a:r>
              <a:rPr lang="en-IN" dirty="0">
                <a:solidFill>
                  <a:srgbClr val="006C86"/>
                </a:solidFill>
                <a:latin typeface="Liberation Mono"/>
              </a:rPr>
              <a:t>— </a:t>
            </a:r>
            <a:r>
              <a:rPr lang="en-US" dirty="0">
                <a:solidFill>
                  <a:srgbClr val="006C86"/>
                </a:solidFill>
                <a:latin typeface="Liberation Mono"/>
              </a:rPr>
              <a:t>Dates × Shifts</a:t>
            </a:r>
          </a:p>
          <a:p>
            <a:pPr marL="285750" indent="-285750">
              <a:buFont typeface="Arial" panose="020B0604020202020204" pitchFamily="34" charset="0"/>
              <a:buChar char="•"/>
            </a:pPr>
            <a:r>
              <a:rPr lang="en-IN" dirty="0">
                <a:solidFill>
                  <a:srgbClr val="006C86"/>
                </a:solidFill>
                <a:latin typeface="Liberation Mono"/>
              </a:rPr>
              <a:t>Travel Planner — Source × Destination</a:t>
            </a:r>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0682599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0826967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8707610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47328"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9412505"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714000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8" name="TextBox 7">
            <a:extLst>
              <a:ext uri="{FF2B5EF4-FFF2-40B4-BE49-F238E27FC236}">
                <a16:creationId xmlns:a16="http://schemas.microsoft.com/office/drawing/2014/main" id="{5E9E71B8-6A28-1F38-3C7D-EECBF5D79E45}"/>
              </a:ext>
            </a:extLst>
          </p:cNvPr>
          <p:cNvSpPr txBox="1"/>
          <p:nvPr/>
        </p:nvSpPr>
        <p:spPr>
          <a:xfrm>
            <a:off x="2999656" y="4032000"/>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LEFT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the right table → returns NULL for those columns.</a:t>
            </a:r>
          </a:p>
        </p:txBody>
      </p:sp>
    </p:spTree>
    <p:extLst>
      <p:ext uri="{BB962C8B-B14F-4D97-AF65-F5344CB8AC3E}">
        <p14:creationId xmlns:p14="http://schemas.microsoft.com/office/powerpoint/2010/main" val="314161963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nvGraphicFramePr>
        <p:xfrm>
          <a:off x="119337"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19336"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nvGraphicFramePr>
        <p:xfrm>
          <a:off x="3810000"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09999"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869160"/>
            <a:ext cx="1168394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 </a:t>
            </a:r>
            <a:r>
              <a:rPr lang="en-US" dirty="0">
                <a:solidFill>
                  <a:srgbClr val="DD4A68"/>
                </a:solidFill>
                <a:latin typeface="Liberation Mono"/>
              </a:rPr>
              <a:t>COUNT</a:t>
            </a:r>
            <a:r>
              <a:rPr lang="en-US" dirty="0">
                <a:latin typeface="Liberation Mono"/>
              </a:rPr>
              <a:t>(</a:t>
            </a:r>
            <a:r>
              <a:rPr lang="en-US" i="1" dirty="0">
                <a:solidFill>
                  <a:schemeClr val="bg1">
                    <a:lumMod val="50000"/>
                  </a:schemeClr>
                </a:solidFill>
                <a:latin typeface="Liberation Mono"/>
              </a:rPr>
              <a:t>r</a:t>
            </a:r>
            <a:r>
              <a:rPr lang="en-US" dirty="0">
                <a:latin typeface="Liberation Mono"/>
              </a:rPr>
              <a:t>.reservationID) </a:t>
            </a:r>
            <a:r>
              <a:rPr lang="en-US" i="1" dirty="0">
                <a:solidFill>
                  <a:schemeClr val="bg1">
                    <a:lumMod val="50000"/>
                  </a:schemeClr>
                </a:solidFill>
                <a:latin typeface="Liberation Mono"/>
              </a:rPr>
              <a:t>total_reservations </a:t>
            </a:r>
            <a:r>
              <a:rPr lang="en-US" dirty="0">
                <a:solidFill>
                  <a:srgbClr val="0077AA"/>
                </a:solidFill>
                <a:latin typeface="Liberation Mono"/>
              </a:rPr>
              <a:t>FROM</a:t>
            </a:r>
            <a:r>
              <a:rPr lang="en-US" dirty="0">
                <a:latin typeface="Liberation Mono"/>
              </a:rPr>
              <a:t> trains </a:t>
            </a:r>
            <a:r>
              <a:rPr lang="en-US" i="1" dirty="0">
                <a:solidFill>
                  <a:schemeClr val="bg1">
                    <a:lumMod val="50000"/>
                  </a:schemeClr>
                </a:solidFill>
                <a:latin typeface="Liberation Mono"/>
              </a:rPr>
              <a:t>t</a:t>
            </a:r>
            <a:r>
              <a:rPr lang="en-US"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i="1" dirty="0">
                <a:solidFill>
                  <a:schemeClr val="bg1">
                    <a:lumMod val="50000"/>
                  </a:schemeClr>
                </a:solidFill>
                <a:latin typeface="Liberation Mono"/>
              </a:rPr>
              <a:t>r</a:t>
            </a:r>
            <a:r>
              <a:rPr lang="en-US" dirty="0">
                <a:latin typeface="Liberation Mono"/>
              </a:rPr>
              <a:t> </a:t>
            </a:r>
            <a:r>
              <a:rPr lang="en-IN" dirty="0">
                <a:solidFill>
                  <a:srgbClr val="DD4A68"/>
                </a:solidFill>
                <a:latin typeface="Liberation Mono"/>
              </a:rPr>
              <a:t>ON</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.trainID = </a:t>
            </a:r>
            <a:r>
              <a:rPr lang="en-US" i="1" dirty="0">
                <a:solidFill>
                  <a:schemeClr val="bg1">
                    <a:lumMod val="50000"/>
                  </a:schemeClr>
                </a:solidFill>
                <a:latin typeface="Liberation Mono"/>
              </a:rPr>
              <a:t>r</a:t>
            </a:r>
            <a:r>
              <a:rPr lang="en-US" dirty="0">
                <a:latin typeface="Liberation Mono"/>
              </a:rPr>
              <a:t>.trainID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a:t>
            </a:r>
            <a:endParaRPr lang="en-IN" dirty="0">
              <a:latin typeface="Liberation Mono"/>
            </a:endParaRP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E817662-C7F9-EB68-6FD4-67A3CE57F059}"/>
              </a:ext>
            </a:extLst>
          </p:cNvPr>
          <p:cNvSpPr txBox="1"/>
          <p:nvPr/>
        </p:nvSpPr>
        <p:spPr>
          <a:xfrm>
            <a:off x="8616278" y="1558826"/>
            <a:ext cx="3575721" cy="2308324"/>
          </a:xfrm>
          <a:prstGeom prst="rect">
            <a:avLst/>
          </a:prstGeom>
          <a:noFill/>
        </p:spPr>
        <p:txBody>
          <a:bodyPr wrap="square">
            <a:spAutoFit/>
          </a:bodyPr>
          <a:lstStyle/>
          <a:p>
            <a:pPr marL="342900" indent="-342900">
              <a:buFont typeface="+mj-lt"/>
              <a:buAutoNum type="arabicPeriod"/>
            </a:pPr>
            <a:r>
              <a:rPr lang="en-US" dirty="0">
                <a:latin typeface="Arial" panose="020B0604020202020204" pitchFamily="34" charset="0"/>
                <a:cs typeface="Arial" panose="020B0604020202020204" pitchFamily="34" charset="0"/>
              </a:rPr>
              <a:t>Find reservations with invalid trainIDs</a:t>
            </a:r>
          </a:p>
          <a:p>
            <a:pPr marL="342900" indent="-342900">
              <a:buFont typeface="+mj-lt"/>
              <a:buAutoNum type="arabicPeriod"/>
            </a:pPr>
            <a:r>
              <a:rPr lang="en-US" dirty="0">
                <a:latin typeface="Arial" panose="020B0604020202020204" pitchFamily="34" charset="0"/>
                <a:cs typeface="Arial" panose="020B0604020202020204" pitchFamily="34" charset="0"/>
              </a:rPr>
              <a:t>List all trains along with the passenger names (if any).</a:t>
            </a:r>
          </a:p>
          <a:p>
            <a:pPr marL="342900" indent="-342900">
              <a:buFont typeface="+mj-lt"/>
              <a:buAutoNum type="arabicPeriod"/>
            </a:pPr>
            <a:r>
              <a:rPr lang="en-US" dirty="0"/>
              <a:t>Find trains that currently have no reservations.</a:t>
            </a:r>
          </a:p>
          <a:p>
            <a:pPr marL="342900" indent="-342900">
              <a:buFont typeface="+mj-lt"/>
              <a:buAutoNum type="arabicPeriod"/>
            </a:pPr>
            <a:r>
              <a:rPr lang="en-US" dirty="0"/>
              <a:t>Show each train with the count of reservations including 0.</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63509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47328"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9412264" y="3646800"/>
            <a:ext cx="2660400" cy="2606473"/>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2" name="TextBox 1">
            <a:extLst>
              <a:ext uri="{FF2B5EF4-FFF2-40B4-BE49-F238E27FC236}">
                <a16:creationId xmlns:a16="http://schemas.microsoft.com/office/drawing/2014/main" id="{D9D66000-3585-BDDE-D8C7-3BBB3F3DBFEC}"/>
              </a:ext>
            </a:extLst>
          </p:cNvPr>
          <p:cNvSpPr txBox="1"/>
          <p:nvPr/>
        </p:nvSpPr>
        <p:spPr>
          <a:xfrm>
            <a:off x="2999656" y="4030032"/>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RIGHT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a:t>
            </a:r>
            <a:r>
              <a:rPr lang="en-IN">
                <a:solidFill>
                  <a:srgbClr val="B212AA"/>
                </a:solidFill>
                <a:latin typeface="Palatino Linotype" panose="02040502050505030304" pitchFamily="18" charset="0"/>
              </a:rPr>
              <a:t>the left </a:t>
            </a:r>
            <a:r>
              <a:rPr lang="en-IN" dirty="0">
                <a:solidFill>
                  <a:srgbClr val="B212AA"/>
                </a:solidFill>
                <a:latin typeface="Palatino Linotype" panose="02040502050505030304" pitchFamily="18" charset="0"/>
              </a:rPr>
              <a:t>table → returns NULL for those columns.</a:t>
            </a:r>
          </a:p>
        </p:txBody>
      </p:sp>
    </p:spTree>
    <p:extLst>
      <p:ext uri="{BB962C8B-B14F-4D97-AF65-F5344CB8AC3E}">
        <p14:creationId xmlns:p14="http://schemas.microsoft.com/office/powerpoint/2010/main" val="364830633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707886"/>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In SQL, temporary result set that you can reference within a single SELECT, INSERT, UPDATE, or DELETE statement. It functions like a temporary view.</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
        <p:nvSpPr>
          <p:cNvPr id="6" name="TextBox 5">
            <a:extLst>
              <a:ext uri="{FF2B5EF4-FFF2-40B4-BE49-F238E27FC236}">
                <a16:creationId xmlns:a16="http://schemas.microsoft.com/office/drawing/2014/main" id="{E37B564F-DF6C-52F5-F510-992F86818FA6}"/>
              </a:ext>
            </a:extLst>
          </p:cNvPr>
          <p:cNvSpPr txBox="1"/>
          <p:nvPr/>
        </p:nvSpPr>
        <p:spPr>
          <a:xfrm>
            <a:off x="257697" y="4479782"/>
            <a:ext cx="11598942" cy="1973554"/>
          </a:xfrm>
          <a:prstGeom prst="rect">
            <a:avLst/>
          </a:prstGeom>
          <a:noFill/>
        </p:spPr>
        <p:txBody>
          <a:bodyPr wrap="square">
            <a:spAutoFit/>
          </a:bodyPr>
          <a:lstStyle/>
          <a:p>
            <a:r>
              <a:rPr lang="en-US" dirty="0">
                <a:latin typeface="Palatino Linotype" panose="02040502050505030304" pitchFamily="18" charset="0"/>
              </a:rPr>
              <a:t>The </a:t>
            </a:r>
            <a:r>
              <a:rPr lang="en-US" b="1" dirty="0">
                <a:latin typeface="Palatino Linotype" panose="02040502050505030304" pitchFamily="18" charset="0"/>
              </a:rPr>
              <a:t>Anchor Member</a:t>
            </a:r>
            <a:r>
              <a:rPr lang="en-US" dirty="0">
                <a:latin typeface="Palatino Linotype" panose="02040502050505030304" pitchFamily="18" charset="0"/>
              </a:rPr>
              <a:t> is the </a:t>
            </a:r>
            <a:r>
              <a:rPr lang="en-US" b="1" dirty="0">
                <a:latin typeface="Palatino Linotype" panose="02040502050505030304" pitchFamily="18" charset="0"/>
              </a:rPr>
              <a:t>first (non-recursive)</a:t>
            </a:r>
            <a:r>
              <a:rPr lang="en-US" dirty="0">
                <a:latin typeface="Palatino Linotype" panose="02040502050505030304" pitchFamily="18" charset="0"/>
              </a:rPr>
              <a:t> part of a </a:t>
            </a:r>
            <a:r>
              <a:rPr lang="en-US" b="1" dirty="0">
                <a:latin typeface="Palatino Linotype" panose="02040502050505030304" pitchFamily="18" charset="0"/>
              </a:rPr>
              <a:t>recursive CTE</a:t>
            </a:r>
            <a:r>
              <a:rPr lang="en-US" dirty="0">
                <a:latin typeface="Palatino Linotype" panose="02040502050505030304" pitchFamily="18" charset="0"/>
              </a:rPr>
              <a:t>. It provides the </a:t>
            </a:r>
            <a:r>
              <a:rPr lang="en-US" b="1" dirty="0">
                <a:latin typeface="Palatino Linotype" panose="02040502050505030304" pitchFamily="18" charset="0"/>
              </a:rPr>
              <a:t>starting rows</a:t>
            </a:r>
            <a:r>
              <a:rPr lang="en-US" dirty="0">
                <a:latin typeface="Palatino Linotype" panose="02040502050505030304" pitchFamily="18" charset="0"/>
              </a:rPr>
              <a:t> (the </a:t>
            </a:r>
            <a:r>
              <a:rPr lang="en-US" i="1" dirty="0">
                <a:latin typeface="Palatino Linotype" panose="02040502050505030304" pitchFamily="18" charset="0"/>
              </a:rPr>
              <a:t>base case</a:t>
            </a:r>
            <a:r>
              <a:rPr lang="en-US" dirty="0">
                <a:latin typeface="Palatino Linotype" panose="02040502050505030304" pitchFamily="18" charset="0"/>
              </a:rPr>
              <a:t>) from which the recursion begins.</a:t>
            </a:r>
          </a:p>
          <a:p>
            <a:endParaRPr lang="en-US" sz="800" dirty="0">
              <a:latin typeface="Palatino Linotype" panose="02040502050505030304" pitchFamily="18" charset="0"/>
            </a:endParaRP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Step 1 — Run Anchor Member</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Step 2 — Run Recursive Member (Iteration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Step 3 — Next Recursive Iteration</a:t>
            </a:r>
            <a:endParaRPr lang="en-IN" dirty="0">
              <a:solidFill>
                <a:schemeClr val="tx1">
                  <a:lumMod val="95000"/>
                  <a:lumOff val="5000"/>
                </a:schemeClr>
              </a:solidFill>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844824"/>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3862789"/>
            <a:ext cx="1130525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06896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476672"/>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7" name="Rectangle 6">
            <a:extLst>
              <a:ext uri="{FF2B5EF4-FFF2-40B4-BE49-F238E27FC236}">
                <a16:creationId xmlns:a16="http://schemas.microsoft.com/office/drawing/2014/main" id="{095E6330-65DE-7765-09F0-F449A9B3F821}"/>
              </a:ext>
            </a:extLst>
          </p:cNvPr>
          <p:cNvSpPr/>
          <p:nvPr/>
        </p:nvSpPr>
        <p:spPr>
          <a:xfrm>
            <a:off x="1524000" y="4860449"/>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update </a:t>
            </a:r>
          </a:p>
        </p:txBody>
      </p:sp>
      <p:sp>
        <p:nvSpPr>
          <p:cNvPr id="10" name="TextBox 9">
            <a:extLst>
              <a:ext uri="{FF2B5EF4-FFF2-40B4-BE49-F238E27FC236}">
                <a16:creationId xmlns:a16="http://schemas.microsoft.com/office/drawing/2014/main" id="{9CD4E552-7440-B7F4-24C5-084B8555654B}"/>
              </a:ext>
            </a:extLst>
          </p:cNvPr>
          <p:cNvSpPr txBox="1"/>
          <p:nvPr/>
        </p:nvSpPr>
        <p:spPr>
          <a:xfrm>
            <a:off x="263352" y="5662989"/>
            <a:ext cx="1130525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a:t>
            </a:r>
            <a:r>
              <a:rPr lang="en-IN" dirty="0">
                <a:solidFill>
                  <a:srgbClr val="990055"/>
                </a:solidFill>
                <a:latin typeface="Liberation Mono"/>
              </a:rPr>
              <a:t>64</a:t>
            </a:r>
            <a:r>
              <a:rPr lang="en-IN" dirty="0">
                <a:latin typeface="Liberation Mono"/>
              </a:rPr>
              <a:t>) </a:t>
            </a:r>
            <a:r>
              <a:rPr lang="en-IN" dirty="0">
                <a:solidFill>
                  <a:srgbClr val="0077AA"/>
                </a:solidFill>
                <a:latin typeface="Liberation Mono"/>
              </a:rPr>
              <a:t>UPDATE</a:t>
            </a:r>
            <a:r>
              <a:rPr lang="en-IN" dirty="0">
                <a:latin typeface="Liberation Mono"/>
              </a:rPr>
              <a:t> pune_metro_stations </a:t>
            </a:r>
            <a:r>
              <a:rPr lang="en-IN" dirty="0">
                <a:solidFill>
                  <a:srgbClr val="0077AA"/>
                </a:solidFill>
                <a:latin typeface="Liberation Mono"/>
              </a:rPr>
              <a:t>SET</a:t>
            </a:r>
            <a:r>
              <a:rPr lang="en-IN" dirty="0">
                <a:latin typeface="Liberation Mono"/>
              </a:rPr>
              <a:t> distance_to_next_km = </a:t>
            </a:r>
            <a:r>
              <a:rPr lang="en-IN" dirty="0">
                <a:solidFill>
                  <a:srgbClr val="DD4A68"/>
                </a:solidFill>
                <a:latin typeface="Liberation Mono"/>
              </a:rPr>
              <a:t>ROUND</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2</a:t>
            </a:r>
            <a:r>
              <a:rPr lang="en-IN" dirty="0">
                <a:latin typeface="Liberation Mono"/>
              </a:rPr>
              <a:t>);</a:t>
            </a:r>
          </a:p>
        </p:txBody>
      </p:sp>
    </p:spTree>
    <p:extLst>
      <p:ext uri="{BB962C8B-B14F-4D97-AF65-F5344CB8AC3E}">
        <p14:creationId xmlns:p14="http://schemas.microsoft.com/office/powerpoint/2010/main" val="192310178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07368" y="2494637"/>
            <a:ext cx="11305256"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1343025" indent="-1255713"/>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250F5-43FD-BAC4-D575-3FF64AB2FC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DE935E-2184-6FD0-B935-18E1EA2A3AF6}"/>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Hierarchical Query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C3D7F09-6BD5-92F6-20B0-CB003E5D2D12}"/>
              </a:ext>
            </a:extLst>
          </p:cNvPr>
          <p:cNvSpPr/>
          <p:nvPr/>
        </p:nvSpPr>
        <p:spPr>
          <a:xfrm>
            <a:off x="257696" y="3212976"/>
            <a:ext cx="11598943" cy="2031325"/>
          </a:xfrm>
          <a:prstGeom prst="rect">
            <a:avLst/>
          </a:prstGeom>
        </p:spPr>
        <p:txBody>
          <a:bodyPr wrap="square">
            <a:spAutoFit/>
          </a:bodyPr>
          <a:lstStyle/>
          <a:p>
            <a:r>
              <a:rPr lang="en-US" sz="2000" dirty="0"/>
              <a:t>A </a:t>
            </a:r>
            <a:r>
              <a:rPr lang="en-US" sz="2000" b="1" dirty="0"/>
              <a:t>Hierarchical Query</a:t>
            </a:r>
            <a:r>
              <a:rPr lang="en-US" sz="2000" dirty="0"/>
              <a:t> is a type of SQL query used to retrieve data that has a </a:t>
            </a:r>
            <a:r>
              <a:rPr lang="en-US" sz="2000" b="1" dirty="0"/>
              <a:t>parent–child relationship</a:t>
            </a:r>
            <a:r>
              <a:rPr lang="en-US" sz="2000" dirty="0"/>
              <a:t>, such as:</a:t>
            </a:r>
          </a:p>
          <a:p>
            <a:endParaRPr lang="en-US" sz="2000" dirty="0"/>
          </a:p>
          <a:p>
            <a:pPr marL="342900" indent="-342900">
              <a:buFont typeface="Arial" panose="020B0604020202020204" pitchFamily="34" charset="0"/>
              <a:buChar char="•"/>
            </a:pPr>
            <a:r>
              <a:rPr lang="en-US" sz="2000" b="1" i="1" dirty="0"/>
              <a:t>Employee → Manager</a:t>
            </a:r>
          </a:p>
          <a:p>
            <a:pPr marL="342900" indent="-342900">
              <a:buFont typeface="Arial" panose="020B0604020202020204" pitchFamily="34" charset="0"/>
              <a:buChar char="•"/>
            </a:pPr>
            <a:endParaRPr lang="en-US" sz="600" b="1" i="1" dirty="0"/>
          </a:p>
          <a:p>
            <a:pPr marL="342900" indent="-342900">
              <a:buFont typeface="Arial" panose="020B0604020202020204" pitchFamily="34" charset="0"/>
              <a:buChar char="•"/>
            </a:pPr>
            <a:r>
              <a:rPr lang="en-US" sz="2000" b="1" i="1" dirty="0"/>
              <a:t>Category → Subcategory</a:t>
            </a:r>
          </a:p>
          <a:p>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8492659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'DHL'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2921124362"/>
              </p:ext>
            </p:extLst>
          </p:nvPr>
        </p:nvGraphicFramePr>
        <p:xfrm>
          <a:off x="7644496" y="1532062"/>
          <a:ext cx="2916000" cy="74168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7</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8</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a:t>
                      </a: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rot="19668260">
            <a:off x="6222176" y="229348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284984"/>
            <a:ext cx="579631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'FedEx'</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'DHL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'UPS</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556792"/>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
        <p:nvSpPr>
          <p:cNvPr id="3" name="TextBox 2">
            <a:extLst>
              <a:ext uri="{FF2B5EF4-FFF2-40B4-BE49-F238E27FC236}">
                <a16:creationId xmlns:a16="http://schemas.microsoft.com/office/drawing/2014/main" id="{8A5F183D-4687-E6BF-30D2-376F840CF1A6}"/>
              </a:ext>
            </a:extLst>
          </p:cNvPr>
          <p:cNvSpPr txBox="1"/>
          <p:nvPr/>
        </p:nvSpPr>
        <p:spPr>
          <a:xfrm>
            <a:off x="191344" y="54452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spTree>
    <p:extLst>
      <p:ext uri="{BB962C8B-B14F-4D97-AF65-F5344CB8AC3E}">
        <p14:creationId xmlns:p14="http://schemas.microsoft.com/office/powerpoint/2010/main" val="3964778179"/>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F249C-34D6-5C25-1968-19482BBA3410}"/>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5056257-38BB-B847-7CA4-0BA16F867E2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6C509477-3021-C526-AFB9-17A512823B76}"/>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EE194AAF-1A24-5EFB-6B56-B8191044F9DA}"/>
              </a:ext>
            </a:extLst>
          </p:cNvPr>
          <p:cNvSpPr txBox="1"/>
          <p:nvPr/>
        </p:nvSpPr>
        <p:spPr>
          <a:xfrm>
            <a:off x="286520" y="446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grpSp>
        <p:nvGrpSpPr>
          <p:cNvPr id="12" name="Group 11">
            <a:extLst>
              <a:ext uri="{FF2B5EF4-FFF2-40B4-BE49-F238E27FC236}">
                <a16:creationId xmlns:a16="http://schemas.microsoft.com/office/drawing/2014/main" id="{C6C94590-704E-443D-2E5D-F92CF3D5BD31}"/>
              </a:ext>
            </a:extLst>
          </p:cNvPr>
          <p:cNvGrpSpPr/>
          <p:nvPr/>
        </p:nvGrpSpPr>
        <p:grpSpPr>
          <a:xfrm>
            <a:off x="119336" y="1268760"/>
            <a:ext cx="11953328" cy="5472608"/>
            <a:chOff x="119336" y="1268760"/>
            <a:chExt cx="11953328" cy="5472608"/>
          </a:xfrm>
        </p:grpSpPr>
        <p:sp>
          <p:nvSpPr>
            <p:cNvPr id="6" name="TextBox 5">
              <a:extLst>
                <a:ext uri="{FF2B5EF4-FFF2-40B4-BE49-F238E27FC236}">
                  <a16:creationId xmlns:a16="http://schemas.microsoft.com/office/drawing/2014/main" id="{B3AA7ED5-C9D8-C9A2-DF42-1ECF49A4D92E}"/>
                </a:ext>
              </a:extLst>
            </p:cNvPr>
            <p:cNvSpPr txBox="1"/>
            <p:nvPr/>
          </p:nvSpPr>
          <p:spPr>
            <a:xfrm>
              <a:off x="119336" y="1268760"/>
              <a:ext cx="11953328" cy="3816429"/>
            </a:xfrm>
            <a:prstGeom prst="rect">
              <a:avLst/>
            </a:prstGeom>
            <a:noFill/>
          </p:spPr>
          <p:txBody>
            <a:bodyPr wrap="square">
              <a:spAutoFit/>
            </a:bodyPr>
            <a:lstStyle/>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'Dispatched’</a:t>
              </a:r>
              <a:r>
                <a:rPr lang="en-US" dirty="0">
                  <a:latin typeface="Liberation Mono"/>
                </a:rPr>
                <a:t>;</a:t>
              </a:r>
            </a:p>
            <a:p>
              <a:pPr marL="342900" indent="-342900">
                <a:buFont typeface="+mj-lt"/>
                <a:buAutoNum type="arabicPeriod"/>
              </a:pPr>
              <a:endParaRPr lang="en-US" sz="4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status,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chemeClr val="accent4">
                      <a:lumMod val="50000"/>
                    </a:schemeClr>
                  </a:solidFill>
                  <a:latin typeface="Liberation Mono"/>
                </a:rPr>
                <a:t>IN</a:t>
              </a:r>
              <a:r>
                <a:rPr lang="en-US" dirty="0">
                  <a:latin typeface="Liberation Mono"/>
                </a:rPr>
                <a:t> (</a:t>
              </a:r>
              <a:r>
                <a:rPr lang="en-US" dirty="0">
                  <a:solidFill>
                    <a:srgbClr val="00B050"/>
                  </a:solidFill>
                  <a:latin typeface="Liberation Mono"/>
                </a:rPr>
                <a:t>'Delivered', 'Pending'</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status;</a:t>
              </a: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sz="400" dirty="0">
                <a:solidFill>
                  <a:srgbClr val="0077AA"/>
                </a:solidFill>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t1 </a:t>
              </a:r>
              <a:r>
                <a:rPr lang="en-US" dirty="0">
                  <a:solidFill>
                    <a:srgbClr val="0077AA"/>
                  </a:solidFill>
                  <a:latin typeface="Liberation Mono"/>
                </a:rPr>
                <a:t>WHERE</a:t>
              </a:r>
              <a:r>
                <a:rPr lang="en-US" dirty="0">
                  <a:latin typeface="Liberation Mono"/>
                </a:rPr>
                <a:t> delivery_date = </a:t>
              </a:r>
              <a:r>
                <a:rPr lang="en-US" dirty="0">
                  <a:solidFill>
                    <a:srgbClr val="00B050"/>
                  </a:solidFill>
                  <a:latin typeface="Liberation Mono"/>
                </a:rPr>
                <a:t>'2025-07-07’</a:t>
              </a:r>
              <a:r>
                <a:rPr lang="en-US" dirty="0">
                  <a:latin typeface="Liberation Mono"/>
                </a:rPr>
                <a:t>;</a:t>
              </a:r>
            </a:p>
          </p:txBody>
        </p:sp>
        <p:pic>
          <p:nvPicPr>
            <p:cNvPr id="9" name="Picture 8">
              <a:extLst>
                <a:ext uri="{FF2B5EF4-FFF2-40B4-BE49-F238E27FC236}">
                  <a16:creationId xmlns:a16="http://schemas.microsoft.com/office/drawing/2014/main" id="{C6A02B71-96ED-5BC8-3557-BF58D0FBB809}"/>
                </a:ext>
              </a:extLst>
            </p:cNvPr>
            <p:cNvPicPr>
              <a:picLocks noChangeAspect="1"/>
            </p:cNvPicPr>
            <p:nvPr/>
          </p:nvPicPr>
          <p:blipFill>
            <a:blip r:embed="rId2"/>
            <a:stretch>
              <a:fillRect/>
            </a:stretch>
          </p:blipFill>
          <p:spPr>
            <a:xfrm>
              <a:off x="286520" y="2852936"/>
              <a:ext cx="4496427" cy="1457528"/>
            </a:xfrm>
            <a:prstGeom prst="rect">
              <a:avLst/>
            </a:prstGeom>
          </p:spPr>
        </p:pic>
        <p:pic>
          <p:nvPicPr>
            <p:cNvPr id="11" name="Picture 10">
              <a:extLst>
                <a:ext uri="{FF2B5EF4-FFF2-40B4-BE49-F238E27FC236}">
                  <a16:creationId xmlns:a16="http://schemas.microsoft.com/office/drawing/2014/main" id="{2DE00641-CA7E-8210-B77B-882A63FC1513}"/>
                </a:ext>
              </a:extLst>
            </p:cNvPr>
            <p:cNvPicPr>
              <a:picLocks noChangeAspect="1"/>
            </p:cNvPicPr>
            <p:nvPr/>
          </p:nvPicPr>
          <p:blipFill>
            <a:blip r:embed="rId3"/>
            <a:stretch>
              <a:fillRect/>
            </a:stretch>
          </p:blipFill>
          <p:spPr>
            <a:xfrm>
              <a:off x="286520" y="5055208"/>
              <a:ext cx="8049748" cy="1686160"/>
            </a:xfrm>
            <a:prstGeom prst="rect">
              <a:avLst/>
            </a:prstGeom>
          </p:spPr>
        </p:pic>
      </p:grpSp>
    </p:spTree>
    <p:extLst>
      <p:ext uri="{BB962C8B-B14F-4D97-AF65-F5344CB8AC3E}">
        <p14:creationId xmlns:p14="http://schemas.microsoft.com/office/powerpoint/2010/main" val="8572653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4" name="Rectangle 3">
            <a:extLst>
              <a:ext uri="{FF2B5EF4-FFF2-40B4-BE49-F238E27FC236}">
                <a16:creationId xmlns:a16="http://schemas.microsoft.com/office/drawing/2014/main" id="{7EAC3D1F-F685-55C9-173D-6CB3BF2E8926}"/>
              </a:ext>
            </a:extLst>
          </p:cNvPr>
          <p:cNvSpPr/>
          <p:nvPr/>
        </p:nvSpPr>
        <p:spPr>
          <a:xfrm>
            <a:off x="191344" y="964777"/>
            <a:ext cx="11737304" cy="2246769"/>
          </a:xfrm>
          <a:prstGeom prst="rect">
            <a:avLst/>
          </a:prstGeom>
        </p:spPr>
        <p:txBody>
          <a:bodyPr wrap="square">
            <a:spAutoFit/>
          </a:bodyPr>
          <a:lstStyle/>
          <a:p>
            <a:r>
              <a:rPr lang="en-IN" sz="2000" b="1" dirty="0">
                <a:latin typeface="Palatino Linotype" panose="02040502050505030304" pitchFamily="18" charset="0"/>
              </a:rPr>
              <a:t>Strong Entity</a:t>
            </a:r>
            <a:r>
              <a:rPr lang="en-IN" sz="2000" dirty="0">
                <a:latin typeface="Palatino Linotype" panose="02040502050505030304" pitchFamily="18" charset="0"/>
              </a:rPr>
              <a:t>: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rPr>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a:t>
            </a:r>
            <a:r>
              <a:rPr lang="en-IN" sz="2000" b="1" i="1" dirty="0">
                <a:latin typeface="Palatino Linotype" panose="02040502050505030304" pitchFamily="18" charset="0"/>
                <a:cs typeface="Arial" panose="020B0604020202020204" pitchFamily="34" charset="0"/>
              </a:rPr>
              <a:t>identifying relationship</a:t>
            </a:r>
            <a:r>
              <a:rPr lang="en-IN" sz="2000" dirty="0">
                <a:latin typeface="Palatino Linotype" panose="02040502050505030304" pitchFamily="18" charset="0"/>
                <a:cs typeface="Arial" panose="020B0604020202020204" pitchFamily="34" charset="0"/>
              </a:rPr>
              <a:t>.</a:t>
            </a:r>
          </a:p>
        </p:txBody>
      </p:sp>
      <p:sp>
        <p:nvSpPr>
          <p:cNvPr id="6" name="TextBox 5">
            <a:extLst>
              <a:ext uri="{FF2B5EF4-FFF2-40B4-BE49-F238E27FC236}">
                <a16:creationId xmlns:a16="http://schemas.microsoft.com/office/drawing/2014/main" id="{4DF2AC29-AAB3-76E7-4DA0-A051637DB4FE}"/>
              </a:ext>
            </a:extLst>
          </p:cNvPr>
          <p:cNvSpPr txBox="1"/>
          <p:nvPr/>
        </p:nvSpPr>
        <p:spPr>
          <a:xfrm>
            <a:off x="191344" y="3652746"/>
            <a:ext cx="11737304" cy="1792478"/>
          </a:xfrm>
          <a:prstGeom prst="rect">
            <a:avLst/>
          </a:prstGeom>
          <a:noFill/>
        </p:spPr>
        <p:txBody>
          <a:bodyPr wrap="square">
            <a:spAutoFit/>
          </a:bodyPr>
          <a:lstStyle/>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1 – </a:t>
            </a:r>
            <a:r>
              <a:rPr lang="en-US" sz="1900"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2 –</a:t>
            </a:r>
            <a:r>
              <a:rPr lang="en-US" sz="1900"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3 –</a:t>
            </a:r>
            <a:r>
              <a:rPr lang="en-US" sz="1900" b="0" i="0" dirty="0">
                <a:solidFill>
                  <a:srgbClr val="343434"/>
                </a:solidFill>
                <a:effectLst/>
                <a:latin typeface="Arial" panose="020B0604020202020204" pitchFamily="34" charset="0"/>
                <a:cs typeface="Arial" panose="020B0604020202020204" pitchFamily="34" charset="0"/>
              </a:rPr>
              <a:t> A customer address entity can </a:t>
            </a:r>
            <a:r>
              <a:rPr lang="en-US" sz="1900"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sz="1900"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4 –</a:t>
            </a:r>
            <a:r>
              <a:rPr lang="en-US" sz="1900" b="0" i="0" dirty="0">
                <a:solidFill>
                  <a:srgbClr val="343434"/>
                </a:solidFill>
                <a:effectLst/>
                <a:latin typeface="Arial" panose="020B0604020202020204" pitchFamily="34" charset="0"/>
                <a:cs typeface="Arial" panose="020B0604020202020204" pitchFamily="34" charset="0"/>
              </a:rPr>
              <a:t> A </a:t>
            </a:r>
            <a:r>
              <a:rPr lang="en-IN" sz="1900" dirty="0">
                <a:solidFill>
                  <a:srgbClr val="374151"/>
                </a:solidFill>
                <a:latin typeface="Arial" panose="020B0604020202020204" pitchFamily="34" charset="0"/>
                <a:cs typeface="Arial" panose="020B0604020202020204" pitchFamily="34" charset="0"/>
              </a:rPr>
              <a:t>p</a:t>
            </a:r>
            <a:r>
              <a:rPr lang="en-IN" sz="1900" b="0" i="0" dirty="0">
                <a:solidFill>
                  <a:srgbClr val="374151"/>
                </a:solidFill>
                <a:effectLst/>
                <a:latin typeface="Arial" panose="020B0604020202020204" pitchFamily="34" charset="0"/>
                <a:cs typeface="Arial" panose="020B0604020202020204" pitchFamily="34" charset="0"/>
              </a:rPr>
              <a:t>rescription </a:t>
            </a:r>
            <a:r>
              <a:rPr lang="en-US" sz="1900" b="0" i="0" dirty="0">
                <a:solidFill>
                  <a:srgbClr val="343434"/>
                </a:solidFill>
                <a:effectLst/>
                <a:latin typeface="Arial" panose="020B0604020202020204" pitchFamily="34" charset="0"/>
                <a:cs typeface="Arial" panose="020B0604020202020204" pitchFamily="34" charset="0"/>
              </a:rPr>
              <a:t>entity can not be created for a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if the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90712"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7" name="TextBox 6">
            <a:extLst>
              <a:ext uri="{FF2B5EF4-FFF2-40B4-BE49-F238E27FC236}">
                <a16:creationId xmlns:a16="http://schemas.microsoft.com/office/drawing/2014/main" id="{224C69BF-06C7-C6E4-5568-D98846788FE3}"/>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8" name="Rectangle 7">
            <a:extLst>
              <a:ext uri="{FF2B5EF4-FFF2-40B4-BE49-F238E27FC236}">
                <a16:creationId xmlns:a16="http://schemas.microsoft.com/office/drawing/2014/main" id="{BB5A24F4-FF2D-C297-3411-E4BCE7828894}"/>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6611439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E1B0B27-DB3E-1ECF-66A0-4C7968C57E8F}"/>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1187455"/>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BEC0-6B6A-9FD5-FF64-C068BED8B2C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931E9E-7825-9B7C-FEDB-185DE6A55BDE}"/>
              </a:ext>
            </a:extLst>
          </p:cNvPr>
          <p:cNvSpPr txBox="1"/>
          <p:nvPr/>
        </p:nvSpPr>
        <p:spPr>
          <a:xfrm>
            <a:off x="292696" y="1113897"/>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11" name="TextBox 10">
            <a:extLst>
              <a:ext uri="{FF2B5EF4-FFF2-40B4-BE49-F238E27FC236}">
                <a16:creationId xmlns:a16="http://schemas.microsoft.com/office/drawing/2014/main" id="{1862CB3E-C272-C8F1-D73E-CB69905BCE86}"/>
              </a:ext>
            </a:extLst>
          </p:cNvPr>
          <p:cNvSpPr txBox="1"/>
          <p:nvPr/>
        </p:nvSpPr>
        <p:spPr>
          <a:xfrm>
            <a:off x="3453035" y="1113897"/>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5" name="TextBox 4">
            <a:extLst>
              <a:ext uri="{FF2B5EF4-FFF2-40B4-BE49-F238E27FC236}">
                <a16:creationId xmlns:a16="http://schemas.microsoft.com/office/drawing/2014/main" id="{6AACA708-2FB8-7A94-4313-90DBD413581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7B05FC4-CE6A-FD87-23C9-8366AA57EA68}"/>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intersect and inner join</a:t>
            </a:r>
          </a:p>
        </p:txBody>
      </p:sp>
      <p:sp>
        <p:nvSpPr>
          <p:cNvPr id="10" name="TextBox 9">
            <a:extLst>
              <a:ext uri="{FF2B5EF4-FFF2-40B4-BE49-F238E27FC236}">
                <a16:creationId xmlns:a16="http://schemas.microsoft.com/office/drawing/2014/main" id="{0F06F9DD-ABB5-1A8C-5106-1B8E2D2EA856}"/>
              </a:ext>
            </a:extLst>
          </p:cNvPr>
          <p:cNvSpPr txBox="1"/>
          <p:nvPr/>
        </p:nvSpPr>
        <p:spPr>
          <a:xfrm>
            <a:off x="6384032" y="194877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303E10F3-ED7C-0C36-B835-6C2238B16EB1}"/>
              </a:ext>
            </a:extLst>
          </p:cNvPr>
          <p:cNvSpPr txBox="1"/>
          <p:nvPr/>
        </p:nvSpPr>
        <p:spPr>
          <a:xfrm>
            <a:off x="292696" y="641779"/>
            <a:ext cx="5651275"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Difference between INTERSECT and INNER JOIN</a:t>
            </a:r>
          </a:p>
        </p:txBody>
      </p:sp>
      <p:graphicFrame>
        <p:nvGraphicFramePr>
          <p:cNvPr id="2" name="Table 2">
            <a:extLst>
              <a:ext uri="{FF2B5EF4-FFF2-40B4-BE49-F238E27FC236}">
                <a16:creationId xmlns:a16="http://schemas.microsoft.com/office/drawing/2014/main" id="{BAF57BE8-FBD5-4205-3D6C-4497F3B6572E}"/>
              </a:ext>
            </a:extLst>
          </p:cNvPr>
          <p:cNvGraphicFramePr>
            <a:graphicFrameLocks noGrp="1"/>
          </p:cNvGraphicFramePr>
          <p:nvPr/>
        </p:nvGraphicFramePr>
        <p:xfrm>
          <a:off x="292698"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2" name="Table 2">
            <a:extLst>
              <a:ext uri="{FF2B5EF4-FFF2-40B4-BE49-F238E27FC236}">
                <a16:creationId xmlns:a16="http://schemas.microsoft.com/office/drawing/2014/main" id="{C2AC0487-D47B-A8D8-9F3D-206C493CAA26}"/>
              </a:ext>
            </a:extLst>
          </p:cNvPr>
          <p:cNvGraphicFramePr>
            <a:graphicFrameLocks noGrp="1"/>
          </p:cNvGraphicFramePr>
          <p:nvPr/>
        </p:nvGraphicFramePr>
        <p:xfrm>
          <a:off x="3359696"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9" name="TextBox 18">
            <a:extLst>
              <a:ext uri="{FF2B5EF4-FFF2-40B4-BE49-F238E27FC236}">
                <a16:creationId xmlns:a16="http://schemas.microsoft.com/office/drawing/2014/main" id="{F95A8994-E5C1-3BBC-9C52-3DE3F3D4947A}"/>
              </a:ext>
            </a:extLst>
          </p:cNvPr>
          <p:cNvSpPr txBox="1"/>
          <p:nvPr/>
        </p:nvSpPr>
        <p:spPr>
          <a:xfrm>
            <a:off x="292696" y="3942153"/>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21" name="TextBox 20">
            <a:extLst>
              <a:ext uri="{FF2B5EF4-FFF2-40B4-BE49-F238E27FC236}">
                <a16:creationId xmlns:a16="http://schemas.microsoft.com/office/drawing/2014/main" id="{83122F7E-5305-0DB7-021E-70EE4C24BF6E}"/>
              </a:ext>
            </a:extLst>
          </p:cNvPr>
          <p:cNvSpPr txBox="1"/>
          <p:nvPr/>
        </p:nvSpPr>
        <p:spPr>
          <a:xfrm>
            <a:off x="3453035" y="3942153"/>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graphicFrame>
        <p:nvGraphicFramePr>
          <p:cNvPr id="23" name="Table 2">
            <a:extLst>
              <a:ext uri="{FF2B5EF4-FFF2-40B4-BE49-F238E27FC236}">
                <a16:creationId xmlns:a16="http://schemas.microsoft.com/office/drawing/2014/main" id="{FACD1C15-1E22-7C12-9394-F37C4EAD6924}"/>
              </a:ext>
            </a:extLst>
          </p:cNvPr>
          <p:cNvGraphicFramePr>
            <a:graphicFrameLocks noGrp="1"/>
          </p:cNvGraphicFramePr>
          <p:nvPr/>
        </p:nvGraphicFramePr>
        <p:xfrm>
          <a:off x="292698"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25" name="Table 2">
            <a:extLst>
              <a:ext uri="{FF2B5EF4-FFF2-40B4-BE49-F238E27FC236}">
                <a16:creationId xmlns:a16="http://schemas.microsoft.com/office/drawing/2014/main" id="{AE0CC4D0-02AF-9A28-504B-AC1491D45353}"/>
              </a:ext>
            </a:extLst>
          </p:cNvPr>
          <p:cNvGraphicFramePr>
            <a:graphicFrameLocks noGrp="1"/>
          </p:cNvGraphicFramePr>
          <p:nvPr/>
        </p:nvGraphicFramePr>
        <p:xfrm>
          <a:off x="3359696"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27" name="TextBox 26">
            <a:extLst>
              <a:ext uri="{FF2B5EF4-FFF2-40B4-BE49-F238E27FC236}">
                <a16:creationId xmlns:a16="http://schemas.microsoft.com/office/drawing/2014/main" id="{257A725A-2F68-2884-E272-9EAD0B00E516}"/>
              </a:ext>
            </a:extLst>
          </p:cNvPr>
          <p:cNvSpPr txBox="1"/>
          <p:nvPr/>
        </p:nvSpPr>
        <p:spPr>
          <a:xfrm>
            <a:off x="246523" y="3379699"/>
            <a:ext cx="6480553"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trainers;</a:t>
            </a:r>
          </a:p>
        </p:txBody>
      </p:sp>
      <p:sp>
        <p:nvSpPr>
          <p:cNvPr id="28" name="TextBox 27">
            <a:extLst>
              <a:ext uri="{FF2B5EF4-FFF2-40B4-BE49-F238E27FC236}">
                <a16:creationId xmlns:a16="http://schemas.microsoft.com/office/drawing/2014/main" id="{8899770B-EEFA-C4CB-3D88-35F30D7664F3}"/>
              </a:ext>
            </a:extLst>
          </p:cNvPr>
          <p:cNvSpPr txBox="1"/>
          <p:nvPr/>
        </p:nvSpPr>
        <p:spPr>
          <a:xfrm>
            <a:off x="7723569" y="1113897"/>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29" name="Table 2">
            <a:extLst>
              <a:ext uri="{FF2B5EF4-FFF2-40B4-BE49-F238E27FC236}">
                <a16:creationId xmlns:a16="http://schemas.microsoft.com/office/drawing/2014/main" id="{D3FA2FB1-E227-5167-F589-0A0E4F5817FC}"/>
              </a:ext>
            </a:extLst>
          </p:cNvPr>
          <p:cNvGraphicFramePr>
            <a:graphicFrameLocks noGrp="1"/>
          </p:cNvGraphicFramePr>
          <p:nvPr/>
        </p:nvGraphicFramePr>
        <p:xfrm>
          <a:off x="7767527" y="1614309"/>
          <a:ext cx="2142000" cy="741680"/>
        </p:xfrm>
        <a:graphic>
          <a:graphicData uri="http://schemas.openxmlformats.org/drawingml/2006/table">
            <a:tbl>
              <a:tblPr firstRow="1" bandRow="1">
                <a:tableStyleId>{5940675A-B579-460E-94D1-54222C63F5DA}</a:tableStyleId>
              </a:tblPr>
              <a:tblGrid>
                <a:gridCol w="1026000">
                  <a:extLst>
                    <a:ext uri="{9D8B030D-6E8A-4147-A177-3AD203B41FA5}">
                      <a16:colId xmlns:a16="http://schemas.microsoft.com/office/drawing/2014/main" val="928063234"/>
                    </a:ext>
                  </a:extLst>
                </a:gridCol>
                <a:gridCol w="1116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bl>
          </a:graphicData>
        </a:graphic>
      </p:graphicFrame>
      <p:sp>
        <p:nvSpPr>
          <p:cNvPr id="31" name="TextBox 30">
            <a:extLst>
              <a:ext uri="{FF2B5EF4-FFF2-40B4-BE49-F238E27FC236}">
                <a16:creationId xmlns:a16="http://schemas.microsoft.com/office/drawing/2014/main" id="{78A76643-FDFD-D22B-2C3F-D89EAED32D54}"/>
              </a:ext>
            </a:extLst>
          </p:cNvPr>
          <p:cNvSpPr txBox="1"/>
          <p:nvPr/>
        </p:nvSpPr>
        <p:spPr>
          <a:xfrm>
            <a:off x="246522" y="6156012"/>
            <a:ext cx="800971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trainers </a:t>
            </a:r>
            <a:r>
              <a:rPr lang="en-IN" dirty="0">
                <a:solidFill>
                  <a:srgbClr val="0077AA"/>
                </a:solidFill>
                <a:latin typeface="Liberation Mono"/>
              </a:rPr>
              <a:t>WHERE</a:t>
            </a:r>
            <a:r>
              <a:rPr lang="en-IN" dirty="0">
                <a:latin typeface="Liberation Mono"/>
              </a:rPr>
              <a:t> managers.emp_id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trainers.emp_id;</a:t>
            </a:r>
          </a:p>
        </p:txBody>
      </p:sp>
      <p:sp>
        <p:nvSpPr>
          <p:cNvPr id="32" name="TextBox 31">
            <a:extLst>
              <a:ext uri="{FF2B5EF4-FFF2-40B4-BE49-F238E27FC236}">
                <a16:creationId xmlns:a16="http://schemas.microsoft.com/office/drawing/2014/main" id="{387E1334-69E3-933B-D0AA-3F41B0CB5B5C}"/>
              </a:ext>
            </a:extLst>
          </p:cNvPr>
          <p:cNvSpPr txBox="1"/>
          <p:nvPr/>
        </p:nvSpPr>
        <p:spPr>
          <a:xfrm>
            <a:off x="7719105" y="3942153"/>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33" name="Table 2">
            <a:extLst>
              <a:ext uri="{FF2B5EF4-FFF2-40B4-BE49-F238E27FC236}">
                <a16:creationId xmlns:a16="http://schemas.microsoft.com/office/drawing/2014/main" id="{F974AA47-7755-7C01-34CD-09BA3F295224}"/>
              </a:ext>
            </a:extLst>
          </p:cNvPr>
          <p:cNvGraphicFramePr>
            <a:graphicFrameLocks noGrp="1"/>
          </p:cNvGraphicFramePr>
          <p:nvPr/>
        </p:nvGraphicFramePr>
        <p:xfrm>
          <a:off x="7719105" y="4421479"/>
          <a:ext cx="4281551" cy="1483360"/>
        </p:xfrm>
        <a:graphic>
          <a:graphicData uri="http://schemas.openxmlformats.org/drawingml/2006/table">
            <a:tbl>
              <a:tblPr firstRow="1" bandRow="1">
                <a:tableStyleId>{5940675A-B579-460E-94D1-54222C63F5DA}</a:tableStyleId>
              </a:tblPr>
              <a:tblGrid>
                <a:gridCol w="1024372">
                  <a:extLst>
                    <a:ext uri="{9D8B030D-6E8A-4147-A177-3AD203B41FA5}">
                      <a16:colId xmlns:a16="http://schemas.microsoft.com/office/drawing/2014/main" val="928063234"/>
                    </a:ext>
                  </a:extLst>
                </a:gridCol>
                <a:gridCol w="1115179">
                  <a:extLst>
                    <a:ext uri="{9D8B030D-6E8A-4147-A177-3AD203B41FA5}">
                      <a16:colId xmlns:a16="http://schemas.microsoft.com/office/drawing/2014/main" val="2965238667"/>
                    </a:ext>
                  </a:extLst>
                </a:gridCol>
                <a:gridCol w="1026000">
                  <a:extLst>
                    <a:ext uri="{9D8B030D-6E8A-4147-A177-3AD203B41FA5}">
                      <a16:colId xmlns:a16="http://schemas.microsoft.com/office/drawing/2014/main" val="2916944494"/>
                    </a:ext>
                  </a:extLst>
                </a:gridCol>
                <a:gridCol w="1116000">
                  <a:extLst>
                    <a:ext uri="{9D8B030D-6E8A-4147-A177-3AD203B41FA5}">
                      <a16:colId xmlns:a16="http://schemas.microsoft.com/office/drawing/2014/main" val="3963379204"/>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ruhan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vrushali</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3" name="TextBox 2">
            <a:extLst>
              <a:ext uri="{FF2B5EF4-FFF2-40B4-BE49-F238E27FC236}">
                <a16:creationId xmlns:a16="http://schemas.microsoft.com/office/drawing/2014/main" id="{73E351C6-08C9-26C8-D53E-1F69EB6AAE66}"/>
              </a:ext>
            </a:extLst>
          </p:cNvPr>
          <p:cNvSpPr txBox="1"/>
          <p:nvPr/>
        </p:nvSpPr>
        <p:spPr>
          <a:xfrm>
            <a:off x="6384032" y="510678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526605122"/>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3" name="Table 2">
            <a:extLst>
              <a:ext uri="{FF2B5EF4-FFF2-40B4-BE49-F238E27FC236}">
                <a16:creationId xmlns:a16="http://schemas.microsoft.com/office/drawing/2014/main" id="{76E4E6B4-9C7E-09DB-0762-9BC8B4AF8FF2}"/>
              </a:ext>
            </a:extLst>
          </p:cNvPr>
          <p:cNvGraphicFramePr>
            <a:graphicFrameLocks noGrp="1"/>
          </p:cNvGraphicFramePr>
          <p:nvPr>
            <p:extLst>
              <p:ext uri="{D42A27DB-BD31-4B8C-83A1-F6EECF244321}">
                <p14:modId xmlns:p14="http://schemas.microsoft.com/office/powerpoint/2010/main" val="2115051779"/>
              </p:ext>
            </p:extLst>
          </p:nvPr>
        </p:nvGraphicFramePr>
        <p:xfrm>
          <a:off x="501052" y="764704"/>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27714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318262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5071557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49218860"/>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a:latin typeface="Arial" panose="020B0604020202020204" pitchFamily="34" charset="0"/>
                          <a:cs typeface="Arial" panose="020B0604020202020204" pitchFamily="34" charset="0"/>
                        </a:rPr>
                        <a:t>usa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53943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 </a:t>
            </a:r>
            <a:r>
              <a:rPr lang="en-IN" dirty="0">
                <a:solidFill>
                  <a:schemeClr val="tx1">
                    <a:lumMod val="75000"/>
                    <a:lumOff val="25000"/>
                  </a:schemeClr>
                </a:solidFill>
                <a:latin typeface="Palatino Linotype" panose="02040502050505030304" pitchFamily="18" charset="0"/>
              </a:rPr>
              <a:t>which</a:t>
            </a:r>
            <a:r>
              <a:rPr lang="en-IN" sz="2200" b="1" i="1" dirty="0">
                <a:solidFill>
                  <a:schemeClr val="tx1">
                    <a:lumMod val="75000"/>
                    <a:lumOff val="25000"/>
                  </a:schemeClr>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changes dynamically as rows are inserted or deleted</a:t>
            </a:r>
            <a:r>
              <a:rPr lang="en-US" dirty="0"/>
              <a:t>.</a:t>
            </a:r>
            <a:endParaRPr lang="en-US" b="0" i="0" dirty="0">
              <a:solidFill>
                <a:srgbClr val="202122"/>
              </a:solidFill>
              <a:effectLst/>
              <a:latin typeface="Arial" panose="020B0604020202020204" pitchFamily="34" charset="0"/>
            </a:endParaRP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a:p>
            <a:pPr marL="914400" lvl="1" indent="-457200" algn="just">
              <a:buFont typeface="+mj-lt"/>
              <a:buAutoNum type="arabicPeriod"/>
            </a:pPr>
            <a:r>
              <a:rPr lang="en-US" dirty="0">
                <a:latin typeface="Palatino Linotype" panose="02040502050505030304" pitchFamily="18" charset="0"/>
              </a:rPr>
              <a:t>Column names don’t need to match, but positions must match.</a:t>
            </a:r>
            <a:endParaRPr lang="en-IN" dirty="0">
              <a:solidFill>
                <a:schemeClr val="tx1">
                  <a:lumMod val="75000"/>
                  <a:lumOff val="25000"/>
                </a:schemeClr>
              </a:solidFill>
              <a:latin typeface="Palatino Linotype" panose="02040502050505030304" pitchFamily="18" charset="0"/>
            </a:endParaRPr>
          </a:p>
        </p:txBody>
      </p:sp>
    </p:spTree>
    <p:extLst>
      <p:ext uri="{BB962C8B-B14F-4D97-AF65-F5344CB8AC3E}">
        <p14:creationId xmlns:p14="http://schemas.microsoft.com/office/powerpoint/2010/main" val="868442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887533147"/>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a:t>
                      </a:r>
                      <a:r>
                        <a:rPr kumimoji="0" lang="en-US" sz="1800" kern="1200">
                          <a:solidFill>
                            <a:schemeClr val="tx1"/>
                          </a:solidFill>
                          <a:effectLst/>
                          <a:latin typeface="Liberation Mono"/>
                          <a:ea typeface="+mn-ea"/>
                          <a:cs typeface="Arial" panose="020B0604020202020204" pitchFamily="34" charset="0"/>
                        </a:rPr>
                        <a:t>JSON array/document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rPr>
              <a:t>data type, range, and format</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a:t>
                      </a:r>
                      <a:r>
                        <a:rPr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r>
                        <a:rPr lang="en-US" dirty="0">
                          <a:latin typeface="Palatino Linotype" panose="02040502050505030304" pitchFamily="18" charset="0"/>
                        </a:rPr>
                        <a:t>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a:t>
                      </a:r>
                      <a:r>
                        <a:rPr kumimoji="0" lang="en-US" sz="1800" kern="1200" dirty="0">
                          <a:solidFill>
                            <a:srgbClr val="834689"/>
                          </a:solidFill>
                          <a:latin typeface="Palatino Linotype" panose="02040502050505030304" pitchFamily="18" charset="0"/>
                          <a:ea typeface="Verdana" panose="020B0604030504040204" pitchFamily="34" charset="0"/>
                          <a:cs typeface="+mn-cs"/>
                        </a:rPr>
                        <a:t>VARCHAR</a:t>
                      </a:r>
                      <a:r>
                        <a:rPr lang="en-US" dirty="0">
                          <a:latin typeface="Palatino Linotype" panose="02040502050505030304" pitchFamily="18" charset="0"/>
                        </a:rPr>
                        <a:t>(50)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endParaRPr kumimoji="0" lang="en-IN" sz="1800" kern="1200" dirty="0">
                        <a:solidFill>
                          <a:schemeClr val="accent4">
                            <a:lumMod val="50000"/>
                          </a:schemeClr>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rgbClr val="C00000"/>
                          </a:solidFill>
                          <a:latin typeface="Palatino Linotype" panose="02040502050505030304" pitchFamily="18" charset="0"/>
                          <a:ea typeface="+mn-ea"/>
                          <a:cs typeface="Arial" panose="020B0604020202020204" pitchFamily="34" charset="0"/>
                        </a:rPr>
                        <a:t>PRIMARY</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KEY</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UNIQUE</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a:t>
                      </a:r>
                      <a:r>
                        <a:rPr kumimoji="0" lang="en-US" sz="1800" kern="1200" dirty="0">
                          <a:solidFill>
                            <a:srgbClr val="834689"/>
                          </a:solidFill>
                          <a:latin typeface="Palatino Linotype" panose="02040502050505030304" pitchFamily="18" charset="0"/>
                          <a:ea typeface="Verdana" panose="020B0604030504040204" pitchFamily="34" charset="0"/>
                          <a:cs typeface="+mn-cs"/>
                        </a:rPr>
                        <a:t>DECIMAL</a:t>
                      </a:r>
                      <a:r>
                        <a:rPr lang="en-US" dirty="0">
                          <a:latin typeface="Palatino Linotype" panose="02040502050505030304" pitchFamily="18" charset="0"/>
                        </a:rPr>
                        <a:t>(10, 2) </a:t>
                      </a:r>
                      <a:r>
                        <a:rPr kumimoji="0" lang="en-US" sz="1800" kern="1200" dirty="0">
                          <a:solidFill>
                            <a:srgbClr val="C00000"/>
                          </a:solidFill>
                          <a:latin typeface="Palatino Linotype" panose="02040502050505030304" pitchFamily="18" charset="0"/>
                          <a:ea typeface="+mn-ea"/>
                          <a:cs typeface="Arial" panose="020B0604020202020204" pitchFamily="34" charset="0"/>
                        </a:rPr>
                        <a:t>CHECK</a:t>
                      </a:r>
                      <a:r>
                        <a:rPr lang="en-US" dirty="0">
                          <a:latin typeface="Palatino Linotype" panose="02040502050505030304" pitchFamily="18" charset="0"/>
                        </a:rPr>
                        <a:t> (salary &gt; </a:t>
                      </a:r>
                      <a:r>
                        <a:rPr lang="en-US" sz="1800" kern="1200" dirty="0">
                          <a:solidFill>
                            <a:srgbClr val="990055"/>
                          </a:solidFill>
                          <a:latin typeface="Liberation Mono"/>
                          <a:ea typeface="+mn-ea"/>
                          <a:cs typeface="+mn-cs"/>
                        </a:rPr>
                        <a:t>0</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a:t>
                      </a:r>
                      <a:r>
                        <a:rPr kumimoji="0" lang="en-IN" sz="1800" kern="1200" dirty="0">
                          <a:solidFill>
                            <a:srgbClr val="834689"/>
                          </a:solidFill>
                          <a:latin typeface="Palatino Linotype" panose="02040502050505030304" pitchFamily="18" charset="0"/>
                          <a:ea typeface="Verdana" panose="020B0604030504040204" pitchFamily="34" charset="0"/>
                          <a:cs typeface="+mn-cs"/>
                        </a:rPr>
                        <a:t>VARCHAR</a:t>
                      </a:r>
                      <a:r>
                        <a:rPr lang="en-IN" dirty="0">
                          <a:latin typeface="Palatino Linotype" panose="02040502050505030304" pitchFamily="18" charset="0"/>
                        </a:rPr>
                        <a:t>(10) DEFAULT </a:t>
                      </a:r>
                      <a:r>
                        <a:rPr lang="en-IN" sz="1800" kern="1200" dirty="0">
                          <a:solidFill>
                            <a:srgbClr val="669900"/>
                          </a:solidFill>
                          <a:latin typeface="Liberation Mono"/>
                          <a:ea typeface="+mn-ea"/>
                          <a:cs typeface="+mn-cs"/>
                        </a:rPr>
                        <a:t>'Active'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a:t>
                      </a:r>
                      <a:r>
                        <a:rPr kumimoji="0" lang="en-IN" sz="1800" kern="1200" dirty="0">
                          <a:solidFill>
                            <a:srgbClr val="834689"/>
                          </a:solidFill>
                          <a:latin typeface="Palatino Linotype" panose="02040502050505030304" pitchFamily="18" charset="0"/>
                          <a:ea typeface="Verdana" panose="020B0604030504040204" pitchFamily="34" charset="0"/>
                          <a:cs typeface="+mn-cs"/>
                        </a:rPr>
                        <a:t>ENUM</a:t>
                      </a:r>
                      <a:r>
                        <a:rPr lang="en-IN" dirty="0">
                          <a:latin typeface="Palatino Linotype" panose="02040502050505030304" pitchFamily="18" charset="0"/>
                        </a:rPr>
                        <a:t>(</a:t>
                      </a:r>
                      <a:r>
                        <a:rPr lang="en-IN" sz="1800" kern="1200" dirty="0">
                          <a:solidFill>
                            <a:srgbClr val="669900"/>
                          </a:solidFill>
                          <a:latin typeface="Palatino Linotype" panose="02040502050505030304" pitchFamily="18" charset="0"/>
                          <a:ea typeface="+mn-ea"/>
                          <a:cs typeface="+mn-cs"/>
                        </a:rPr>
                        <a:t>'Male'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'Female'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'Other'</a:t>
                      </a:r>
                      <a:r>
                        <a:rPr lang="en-IN" dirty="0">
                          <a:latin typeface="Palatino Linotype" panose="02040502050505030304" pitchFamily="18" charset="0"/>
                        </a:rPr>
                        <a:t>)</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a:t>
                      </a:r>
                      <a:r>
                        <a:rPr kumimoji="0" lang="en-US" sz="1800" kern="1200" dirty="0">
                          <a:solidFill>
                            <a:srgbClr val="834689"/>
                          </a:solidFill>
                          <a:latin typeface="Palatino Linotype" panose="02040502050505030304" pitchFamily="18" charset="0"/>
                          <a:ea typeface="Verdana" panose="020B0604030504040204" pitchFamily="34" charset="0"/>
                          <a:cs typeface="+mn-cs"/>
                        </a:rPr>
                        <a:t>SET</a:t>
                      </a:r>
                      <a:r>
                        <a:rPr lang="en-US" dirty="0">
                          <a:latin typeface="Palatino Linotype" panose="02040502050505030304" pitchFamily="18" charset="0"/>
                        </a:rPr>
                        <a:t>(</a:t>
                      </a:r>
                      <a:r>
                        <a:rPr lang="en-US" sz="1800" kern="1200" dirty="0">
                          <a:solidFill>
                            <a:srgbClr val="669900"/>
                          </a:solidFill>
                          <a:latin typeface="Palatino Linotype" panose="02040502050505030304" pitchFamily="18" charset="0"/>
                          <a:ea typeface="+mn-ea"/>
                          <a:cs typeface="+mn-cs"/>
                        </a:rPr>
                        <a:t>'Admin'</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'Editor'</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'User'</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3973552672"/>
      </p:ext>
    </p:extLst>
  </p:cSld>
  <p:clrMapOvr>
    <a:masterClrMapping/>
  </p:clrMapOvr>
  <p:transition/>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65313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8112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D2DD4DD-4EFA-603B-80FE-1F5A6BA0C4A4}"/>
              </a:ext>
            </a:extLst>
          </p:cNvPr>
          <p:cNvSpPr/>
          <p:nvPr/>
        </p:nvSpPr>
        <p:spPr>
          <a:xfrm>
            <a:off x="335360" y="5509681"/>
            <a:ext cx="11521280"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In MySQL, a "snapshot" refers to a point-in-time copy of a database or a dataset within it. This copy captures the state of the data at a specific moment, preserving it for various purposes, primarily related to backup and recovery.</a:t>
            </a:r>
          </a:p>
        </p:txBody>
      </p:sp>
    </p:spTree>
    <p:extLst>
      <p:ext uri="{BB962C8B-B14F-4D97-AF65-F5344CB8AC3E}">
        <p14:creationId xmlns:p14="http://schemas.microsoft.com/office/powerpoint/2010/main" val="1566008335"/>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C2C70-4C67-4501-ACBE-FE030C34F9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93818-6BDF-0D66-8F5F-E7C1154B916B}"/>
              </a:ext>
            </a:extLst>
          </p:cNvPr>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.JSON file</a:t>
            </a:r>
          </a:p>
        </p:txBody>
      </p:sp>
      <p:grpSp>
        <p:nvGrpSpPr>
          <p:cNvPr id="3" name="Group 2">
            <a:extLst>
              <a:ext uri="{FF2B5EF4-FFF2-40B4-BE49-F238E27FC236}">
                <a16:creationId xmlns:a16="http://schemas.microsoft.com/office/drawing/2014/main" id="{729C3CD2-B686-D589-ACE0-4E5B3DF0808F}"/>
              </a:ext>
            </a:extLst>
          </p:cNvPr>
          <p:cNvGrpSpPr/>
          <p:nvPr/>
        </p:nvGrpSpPr>
        <p:grpSpPr>
          <a:xfrm>
            <a:off x="191344" y="116632"/>
            <a:ext cx="11881320" cy="2985631"/>
            <a:chOff x="191344" y="292388"/>
            <a:chExt cx="11737304" cy="2985631"/>
          </a:xfrm>
        </p:grpSpPr>
        <p:sp>
          <p:nvSpPr>
            <p:cNvPr id="4" name="TextBox 3">
              <a:extLst>
                <a:ext uri="{FF2B5EF4-FFF2-40B4-BE49-F238E27FC236}">
                  <a16:creationId xmlns:a16="http://schemas.microsoft.com/office/drawing/2014/main" id="{7CF4502A-A4F8-5950-A713-8620D9C79E67}"/>
                </a:ext>
              </a:extLst>
            </p:cNvPr>
            <p:cNvSpPr txBox="1"/>
            <p:nvPr/>
          </p:nvSpPr>
          <p:spPr>
            <a:xfrm>
              <a:off x="191344" y="692696"/>
              <a:ext cx="11737304" cy="2585323"/>
            </a:xfrm>
            <a:prstGeom prst="rect">
              <a:avLst/>
            </a:prstGeom>
            <a:noFill/>
          </p:spPr>
          <p:txBody>
            <a:bodyPr wrap="square">
              <a:spAutoFit/>
            </a:bodyPr>
            <a:lstStyle/>
            <a:p>
              <a:r>
                <a:rPr lang="en-IN" dirty="0"/>
                <a:t>{"productId": "P1004","name": "LED Smart TV 50-inch","description": "4K Ultra HD, HDR, WiFi enabled.","category": "Electronics","brand":"VisionPro","price": { "currency": "USD", "amount": 499.99 },"stock": { "available": false, "quantity": 0 },"specifications": { "resolution": "4K", "screenSize": "50 inch", "hdmiPorts": 3 }}</a:t>
              </a:r>
            </a:p>
            <a:p>
              <a:r>
                <a:rPr lang="en-IN" dirty="0"/>
                <a:t>{"productId": "P1005","name": "Wooden Coffee Table","description": "Classic design with oak finish.","category": "Furniture","brand": "HomeCraft","price": { "currency": "USD", "amount": 149.99 },"stock": { "available": true, "quantity": 35 },"specifications": { "material": "Oak Wood", "dimensions": "120x60x45 cm" }}</a:t>
              </a:r>
            </a:p>
            <a:p>
              <a:r>
                <a:rPr lang="en-IN" dirty="0"/>
                <a:t>{"productId": "P1006","name": "Stainless Steel Water Bottle","description": "Insulated bottle keeps drinks hot/cold for 12 hours.","category": "Home &amp; Kitchen","brand": "HydraCool","price": { "currency": "USD", "amount": 19.99 },"stock": { "available": true, "quantity": 500 },"specifications": { "capacity": "750ml", "color": "Silver" }}</a:t>
              </a:r>
            </a:p>
          </p:txBody>
        </p:sp>
        <p:sp>
          <p:nvSpPr>
            <p:cNvPr id="5" name="TextBox 4">
              <a:extLst>
                <a:ext uri="{FF2B5EF4-FFF2-40B4-BE49-F238E27FC236}">
                  <a16:creationId xmlns:a16="http://schemas.microsoft.com/office/drawing/2014/main" id="{9D551425-3990-D826-4D55-9AC1A8E2E6C7}"/>
                </a:ext>
              </a:extLst>
            </p:cNvPr>
            <p:cNvSpPr txBox="1"/>
            <p:nvPr/>
          </p:nvSpPr>
          <p:spPr>
            <a:xfrm>
              <a:off x="245342" y="292388"/>
              <a:ext cx="1890217" cy="369332"/>
            </a:xfrm>
            <a:prstGeom prst="rect">
              <a:avLst/>
            </a:prstGeom>
            <a:noFill/>
          </p:spPr>
          <p:txBody>
            <a:bodyPr wrap="square">
              <a:spAutoFit/>
            </a:bodyPr>
            <a:lstStyle/>
            <a:p>
              <a:r>
                <a:rPr lang="en-IN" b="1" dirty="0">
                  <a:latin typeface="Liberation Mono"/>
                </a:rPr>
                <a:t>Product.JSON file</a:t>
              </a:r>
              <a:endParaRPr lang="en-IN" b="1" dirty="0"/>
            </a:p>
          </p:txBody>
        </p:sp>
      </p:grpSp>
      <p:sp>
        <p:nvSpPr>
          <p:cNvPr id="6" name="TextBox 5">
            <a:extLst>
              <a:ext uri="{FF2B5EF4-FFF2-40B4-BE49-F238E27FC236}">
                <a16:creationId xmlns:a16="http://schemas.microsoft.com/office/drawing/2014/main" id="{FBE5491F-6A10-6DAE-CE88-22FB4EB21B91}"/>
              </a:ext>
            </a:extLst>
          </p:cNvPr>
          <p:cNvSpPr txBox="1"/>
          <p:nvPr/>
        </p:nvSpPr>
        <p:spPr>
          <a:xfrm>
            <a:off x="250544" y="4708301"/>
            <a:ext cx="4477304" cy="1200329"/>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product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US" dirty="0">
                <a:latin typeface="Liberation Mono"/>
              </a:rPr>
              <a:t>id </a:t>
            </a:r>
            <a:r>
              <a:rPr lang="en-US" dirty="0">
                <a:solidFill>
                  <a:srgbClr val="834689"/>
                </a:solidFill>
                <a:latin typeface="Liberation Mono"/>
                <a:cs typeface="Arial" panose="020B0604020202020204" pitchFamily="34" charset="0"/>
              </a:rPr>
              <a:t>INT</a:t>
            </a:r>
            <a:r>
              <a:rPr lang="en-US"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rPr>
              <a:t>document</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JSON</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9" name="TextBox 8">
            <a:extLst>
              <a:ext uri="{FF2B5EF4-FFF2-40B4-BE49-F238E27FC236}">
                <a16:creationId xmlns:a16="http://schemas.microsoft.com/office/drawing/2014/main" id="{257A22ED-DAC3-BC81-544F-5E7A2B152863}"/>
              </a:ext>
            </a:extLst>
          </p:cNvPr>
          <p:cNvSpPr txBox="1"/>
          <p:nvPr/>
        </p:nvSpPr>
        <p:spPr>
          <a:xfrm>
            <a:off x="5591944" y="4708301"/>
            <a:ext cx="6408712" cy="1077218"/>
          </a:xfrm>
          <a:prstGeom prst="rect">
            <a:avLst/>
          </a:prstGeom>
          <a:solidFill>
            <a:schemeClr val="bg1">
              <a:lumMod val="95000"/>
            </a:schemeClr>
          </a:solidFill>
        </p:spPr>
        <p:txBody>
          <a:bodyPr wrap="square">
            <a:spAutoFit/>
          </a:bodyPr>
          <a:lstStyle>
            <a:defPPr>
              <a:defRPr lang="en-US"/>
            </a:defPPr>
            <a:lvl1pPr>
              <a:defRPr sz="2000">
                <a:solidFill>
                  <a:srgbClr val="0077AA"/>
                </a:solidFill>
                <a:latin typeface="Liberation Mono"/>
                <a:cs typeface="Arial" panose="020B0604020202020204" pitchFamily="34" charset="0"/>
              </a:defRPr>
            </a:lvl1pPr>
          </a:lstStyle>
          <a:p>
            <a:r>
              <a:rPr lang="en-IN" dirty="0"/>
              <a:t>LOAD DATA INFILE </a:t>
            </a:r>
            <a:r>
              <a:rPr lang="en-IN" dirty="0">
                <a:solidFill>
                  <a:schemeClr val="tx1"/>
                </a:solidFill>
                <a:cs typeface="+mn-cs"/>
              </a:rPr>
              <a:t>'path/file-</a:t>
            </a:r>
            <a:r>
              <a:rPr lang="en-IN" dirty="0" err="1">
                <a:solidFill>
                  <a:schemeClr val="tx1"/>
                </a:solidFill>
                <a:cs typeface="+mn-cs"/>
              </a:rPr>
              <a:t>name.json</a:t>
            </a:r>
            <a:r>
              <a:rPr lang="en-IN" sz="2400" dirty="0">
                <a:solidFill>
                  <a:schemeClr val="tx1"/>
                </a:solidFill>
              </a:rPr>
              <a:t>'</a:t>
            </a:r>
            <a:r>
              <a:rPr lang="en-IN" dirty="0">
                <a:solidFill>
                  <a:schemeClr val="tx1"/>
                </a:solidFill>
                <a:cs typeface="+mn-cs"/>
              </a:rPr>
              <a:t> </a:t>
            </a:r>
            <a:r>
              <a:rPr lang="en-IN" dirty="0"/>
              <a:t>INTO TABLE </a:t>
            </a:r>
            <a:r>
              <a:rPr lang="en-IN" dirty="0">
                <a:solidFill>
                  <a:schemeClr val="tx1"/>
                </a:solidFill>
                <a:cs typeface="+mn-cs"/>
              </a:rPr>
              <a:t>product</a:t>
            </a:r>
          </a:p>
          <a:p>
            <a:r>
              <a:rPr lang="en-IN" b="1" dirty="0">
                <a:solidFill>
                  <a:srgbClr val="B212AA"/>
                </a:solidFill>
              </a:rPr>
              <a:t>(@json)</a:t>
            </a:r>
          </a:p>
          <a:p>
            <a:r>
              <a:rPr lang="en-IN" b="1" dirty="0">
                <a:solidFill>
                  <a:srgbClr val="B212AA"/>
                </a:solidFill>
              </a:rPr>
              <a:t>SET document = @json</a:t>
            </a:r>
            <a:r>
              <a:rPr lang="en-IN" dirty="0">
                <a:solidFill>
                  <a:schemeClr val="tx1"/>
                </a:solidFill>
                <a:cs typeface="+mn-cs"/>
              </a:rPr>
              <a:t>;</a:t>
            </a:r>
          </a:p>
        </p:txBody>
      </p:sp>
    </p:spTree>
    <p:extLst>
      <p:ext uri="{BB962C8B-B14F-4D97-AF65-F5344CB8AC3E}">
        <p14:creationId xmlns:p14="http://schemas.microsoft.com/office/powerpoint/2010/main" val="4152335307"/>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84FE0770-0BF6-D109-6F56-91CB1CDDC508}"/>
              </a:ext>
            </a:extLst>
          </p:cNvPr>
          <p:cNvSpPr txBox="1"/>
          <p:nvPr/>
        </p:nvSpPr>
        <p:spPr>
          <a:xfrm>
            <a:off x="413495" y="2924944"/>
            <a:ext cx="4098329" cy="1107996"/>
          </a:xfrm>
          <a:prstGeom prst="rect">
            <a:avLst/>
          </a:prstGeom>
          <a:solidFill>
            <a:schemeClr val="accent5">
              <a:lumMod val="20000"/>
              <a:lumOff val="80000"/>
            </a:schemeClr>
          </a:solidFill>
        </p:spPr>
        <p:txBody>
          <a:bodyPr wrap="square">
            <a:spAutoFit/>
          </a:bodyPr>
          <a:lstStyle/>
          <a:p>
            <a:r>
              <a:rPr lang="en-IN" sz="1800" dirty="0">
                <a:solidFill>
                  <a:srgbClr val="FD8603"/>
                </a:solidFill>
                <a:latin typeface="Liberation Mono"/>
              </a:rPr>
              <a:t>   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   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   INOUT </a:t>
            </a:r>
            <a:r>
              <a:rPr lang="en-IN" dirty="0">
                <a:latin typeface="Liberation Mono"/>
              </a:rPr>
              <a:t>:- </a:t>
            </a:r>
            <a:r>
              <a:rPr lang="en-IN" b="1" i="1" dirty="0">
                <a:latin typeface="Liberation Mono"/>
              </a:rPr>
              <a:t>InputOutput Parameters</a:t>
            </a:r>
          </a:p>
        </p:txBody>
      </p:sp>
    </p:spTree>
    <p:extLst>
      <p:ext uri="{BB962C8B-B14F-4D97-AF65-F5344CB8AC3E}">
        <p14:creationId xmlns:p14="http://schemas.microsoft.com/office/powerpoint/2010/main" val="2425644158"/>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4072822638"/>
              </p:ext>
            </p:extLst>
          </p:nvPr>
        </p:nvGraphicFramePr>
        <p:xfrm>
          <a:off x="4871864" y="2204864"/>
          <a:ext cx="7200800" cy="329184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dirty="0">
                          <a:latin typeface="Arial" panose="020B0604020202020204" pitchFamily="34" charset="0"/>
                          <a:cs typeface="Arial" panose="020B0604020202020204" pitchFamily="34" charset="0"/>
                        </a:rPr>
                        <a:t>Declared with </a:t>
                      </a:r>
                      <a:r>
                        <a:rPr lang="en-IN" b="1" dirty="0">
                          <a:latin typeface="Arial" panose="020B0604020202020204" pitchFamily="34" charset="0"/>
                          <a:cs typeface="Arial" panose="020B0604020202020204" pitchFamily="34" charset="0"/>
                        </a:rPr>
                        <a:t>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dirty="0">
                          <a:latin typeface="Arial" panose="020B0604020202020204" pitchFamily="34" charset="0"/>
                          <a:cs typeface="Arial" panose="020B0604020202020204" pitchFamily="34" charset="0"/>
                        </a:rPr>
                        <a:t>From procedure/function signature </a:t>
                      </a:r>
                      <a:r>
                        <a:rPr lang="en-IN" b="1" dirty="0">
                          <a:latin typeface="Arial" panose="020B0604020202020204" pitchFamily="34" charset="0"/>
                          <a:cs typeface="Arial" panose="020B0604020202020204" pitchFamily="34" charset="0"/>
                        </a:rPr>
                        <a:t>(IN, OUT, INOUT)</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87882590"/>
                  </a:ext>
                </a:extLst>
              </a:tr>
              <a:tr h="0">
                <a:tc>
                  <a:txBody>
                    <a:bodyPr/>
                    <a:lstStyle/>
                    <a:p>
                      <a:r>
                        <a:rPr lang="en-IN" b="0" dirty="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r h="0">
                <a:tc gridSpan="3">
                  <a:txBody>
                    <a:bodyPr/>
                    <a:lstStyle/>
                    <a:p>
                      <a:endParaRPr lang="en-IN" b="0"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24570087"/>
                  </a:ext>
                </a:extLst>
              </a:tr>
              <a:tr h="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When a local variable has the same name as a parameter in MySQL, the </a:t>
                      </a:r>
                      <a:r>
                        <a:rPr lang="en-US" b="1" dirty="0">
                          <a:latin typeface="Arial" panose="020B0604020202020204" pitchFamily="34" charset="0"/>
                          <a:cs typeface="Arial" panose="020B0604020202020204" pitchFamily="34" charset="0"/>
                        </a:rPr>
                        <a:t>local variable hides the parameter completely</a:t>
                      </a:r>
                      <a:r>
                        <a:rPr lang="en-US" dirty="0">
                          <a:latin typeface="Arial" panose="020B0604020202020204" pitchFamily="34" charset="0"/>
                          <a:cs typeface="Arial" panose="020B0604020202020204" pitchFamily="34" charset="0"/>
                        </a:rPr>
                        <a:t>. The parameter value cannot be accessed inside the procedure.</a:t>
                      </a:r>
                      <a:endParaRPr lang="en-IN"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60061094"/>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91344" y="0"/>
            <a:ext cx="11737304"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 using select </a:t>
            </a:r>
          </a:p>
        </p:txBody>
      </p:sp>
    </p:spTree>
    <p:extLst>
      <p:ext uri="{BB962C8B-B14F-4D97-AF65-F5344CB8AC3E}">
        <p14:creationId xmlns:p14="http://schemas.microsoft.com/office/powerpoint/2010/main" val="378844275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836712"/>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44065-AF85-4B52-C231-E3A11972F2D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D4CBFBB-DC03-0CD1-403D-011B2FAEBA09}"/>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 and UPDATE)</a:t>
            </a:r>
          </a:p>
        </p:txBody>
      </p:sp>
      <p:sp>
        <p:nvSpPr>
          <p:cNvPr id="7" name="Rectangle 6">
            <a:extLst>
              <a:ext uri="{FF2B5EF4-FFF2-40B4-BE49-F238E27FC236}">
                <a16:creationId xmlns:a16="http://schemas.microsoft.com/office/drawing/2014/main" id="{3D1CB238-FB0E-93BD-1715-2E897A129335}"/>
              </a:ext>
            </a:extLst>
          </p:cNvPr>
          <p:cNvSpPr/>
          <p:nvPr/>
        </p:nvSpPr>
        <p:spPr>
          <a:xfrm>
            <a:off x="478800" y="835200"/>
            <a:ext cx="11089808" cy="526297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pro1() </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73050"/>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73050"/>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VALUES(1,1);</a:t>
            </a:r>
          </a:p>
          <a:p>
            <a:pPr marL="273050"/>
            <a:endParaRPr lang="en-US" sz="600"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t2 SET c2:=1000 WHERE c1 = 2;</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row_count();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commit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committed"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77956667"/>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4D70B-0B9B-85BB-CA91-1A877FD2E7B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BDB7465-9E44-8FAD-3B21-D68377115AFF}"/>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DELETE and INSERT)</a:t>
            </a:r>
          </a:p>
        </p:txBody>
      </p:sp>
      <p:sp>
        <p:nvSpPr>
          <p:cNvPr id="7" name="Rectangle 6">
            <a:extLst>
              <a:ext uri="{FF2B5EF4-FFF2-40B4-BE49-F238E27FC236}">
                <a16:creationId xmlns:a16="http://schemas.microsoft.com/office/drawing/2014/main" id="{052E8B8C-9949-8136-7BF2-0C4FBBDC10B6}"/>
              </a:ext>
            </a:extLst>
          </p:cNvPr>
          <p:cNvSpPr/>
          <p:nvPr/>
        </p:nvSpPr>
        <p:spPr>
          <a:xfrm>
            <a:off x="478800" y="836712"/>
            <a:ext cx="11089808" cy="566308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t2 where c1=2;</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4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AB88F932-E0B7-F72F-DBA6-17C47FCC1C08}"/>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69049230"/>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solidFill>
                  <a:srgbClr val="990055"/>
                </a:solidFill>
                <a:latin typeface="Segoe UI Semilight" panose="020B0402040204020203" pitchFamily="34" charset="0"/>
                <a:cs typeface="Segoe UI Semilight" panose="020B0402040204020203" pitchFamily="34" charset="0"/>
              </a:rPr>
              <a:t>1146</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478800" y="835200"/>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8352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64DD-A476-8490-469B-1A6010C14D2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FB9A169-CC20-89EE-5A54-FB5CF10C0375}"/>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
        <p:nvSpPr>
          <p:cNvPr id="3" name="TextBox 2">
            <a:extLst>
              <a:ext uri="{FF2B5EF4-FFF2-40B4-BE49-F238E27FC236}">
                <a16:creationId xmlns:a16="http://schemas.microsoft.com/office/drawing/2014/main" id="{EA540B03-7FF4-0DAF-BD97-955AF0E47146}"/>
              </a:ext>
            </a:extLst>
          </p:cNvPr>
          <p:cNvSpPr txBox="1"/>
          <p:nvPr/>
        </p:nvSpPr>
        <p:spPr>
          <a:xfrm>
            <a:off x="335360" y="1052736"/>
            <a:ext cx="11521280" cy="1107996"/>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1: Create table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storeProcedure and Insert 3 rows.</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a:p>
            <a:pPr marL="285750" indent="-285750">
              <a:buFont typeface="Wingdings" panose="05000000000000000000" pitchFamily="2" charset="2"/>
              <a:buChar char="n"/>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storeProcedure(id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rPr>
              <a:t>AUTO_INCREMENT</a:t>
            </a:r>
            <a:r>
              <a:rPr lang="en-IN" dirty="0">
                <a:latin typeface="Liberation Mono"/>
              </a:rPr>
              <a:t>, procedureNames </a:t>
            </a:r>
            <a:r>
              <a:rPr lang="en-IN" dirty="0">
                <a:solidFill>
                  <a:srgbClr val="834689"/>
                </a:solidFill>
                <a:latin typeface="Liberation Mono"/>
                <a:cs typeface="Arial" panose="020B0604020202020204" pitchFamily="34" charset="0"/>
              </a:rPr>
              <a:t>VARCHAR</a:t>
            </a:r>
            <a:r>
              <a:rPr lang="en-IN" dirty="0">
                <a:latin typeface="Liberation Mono"/>
              </a:rPr>
              <a:t>(64));</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storeProcedure(procedureNames) </a:t>
            </a:r>
            <a:r>
              <a:rPr lang="en-IN" dirty="0">
                <a:solidFill>
                  <a:srgbClr val="0077AA"/>
                </a:solidFill>
                <a:latin typeface="Liberation Mono"/>
              </a:rPr>
              <a:t>VALUES</a:t>
            </a:r>
            <a:r>
              <a:rPr lang="en-IN" dirty="0">
                <a:latin typeface="Liberation Mono"/>
              </a:rPr>
              <a:t>(</a:t>
            </a:r>
            <a:r>
              <a:rPr lang="en-IN" dirty="0">
                <a:solidFill>
                  <a:srgbClr val="669900"/>
                </a:solidFill>
                <a:latin typeface="Liberation Mono"/>
                <a:cs typeface="Segoe UI Semilight" panose="020B0402040204020203" pitchFamily="34" charset="0"/>
              </a:rPr>
              <a:t>'insertData'</a:t>
            </a:r>
            <a:r>
              <a:rPr lang="en-IN" dirty="0">
                <a:latin typeface="Liberation Mono"/>
              </a:rPr>
              <a:t>),(</a:t>
            </a:r>
            <a:r>
              <a:rPr lang="en-IN" dirty="0">
                <a:solidFill>
                  <a:srgbClr val="669900"/>
                </a:solidFill>
                <a:latin typeface="Liberation Mono"/>
                <a:cs typeface="Segoe UI Semilight" panose="020B0402040204020203" pitchFamily="34" charset="0"/>
              </a:rPr>
              <a:t>'updateData'</a:t>
            </a:r>
            <a:r>
              <a:rPr lang="en-IN" dirty="0">
                <a:latin typeface="Liberation Mono"/>
              </a:rPr>
              <a:t>),(</a:t>
            </a:r>
            <a:r>
              <a:rPr lang="en-IN" dirty="0">
                <a:solidFill>
                  <a:srgbClr val="669900"/>
                </a:solidFill>
                <a:latin typeface="Liberation Mono"/>
                <a:cs typeface="Segoe UI Semilight" panose="020B0402040204020203" pitchFamily="34" charset="0"/>
              </a:rPr>
              <a:t>'deleteData'</a:t>
            </a:r>
            <a:r>
              <a:rPr lang="en-IN" dirty="0">
                <a:latin typeface="Liberation Mono"/>
              </a:rPr>
              <a:t>);</a:t>
            </a:r>
          </a:p>
        </p:txBody>
      </p:sp>
      <p:grpSp>
        <p:nvGrpSpPr>
          <p:cNvPr id="18" name="Group 17">
            <a:extLst>
              <a:ext uri="{FF2B5EF4-FFF2-40B4-BE49-F238E27FC236}">
                <a16:creationId xmlns:a16="http://schemas.microsoft.com/office/drawing/2014/main" id="{BA555421-70A3-1A1D-5707-2B3022931BD1}"/>
              </a:ext>
            </a:extLst>
          </p:cNvPr>
          <p:cNvGrpSpPr/>
          <p:nvPr/>
        </p:nvGrpSpPr>
        <p:grpSpPr>
          <a:xfrm>
            <a:off x="335360" y="2273029"/>
            <a:ext cx="11521280" cy="4566706"/>
            <a:chOff x="335360" y="2189763"/>
            <a:chExt cx="10225136" cy="4566706"/>
          </a:xfrm>
        </p:grpSpPr>
        <p:sp>
          <p:nvSpPr>
            <p:cNvPr id="12" name="TextBox 11">
              <a:extLst>
                <a:ext uri="{FF2B5EF4-FFF2-40B4-BE49-F238E27FC236}">
                  <a16:creationId xmlns:a16="http://schemas.microsoft.com/office/drawing/2014/main" id="{6AF73FDF-5ED1-A8D0-7127-E6B4C1679584}"/>
                </a:ext>
              </a:extLst>
            </p:cNvPr>
            <p:cNvSpPr txBox="1"/>
            <p:nvPr/>
          </p:nvSpPr>
          <p:spPr>
            <a:xfrm>
              <a:off x="335360" y="2189763"/>
              <a:ext cx="6094378"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2: Create all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A3FB3109-BDBC-BB1C-EB5F-3ABAB0D30966}"/>
                </a:ext>
              </a:extLst>
            </p:cNvPr>
            <p:cNvGrpSpPr/>
            <p:nvPr/>
          </p:nvGrpSpPr>
          <p:grpSpPr>
            <a:xfrm>
              <a:off x="335360" y="2621811"/>
              <a:ext cx="10225136" cy="4134658"/>
              <a:chOff x="335360" y="2621811"/>
              <a:chExt cx="10225136" cy="4134658"/>
            </a:xfrm>
          </p:grpSpPr>
          <p:sp>
            <p:nvSpPr>
              <p:cNvPr id="14" name="TextBox 13">
                <a:extLst>
                  <a:ext uri="{FF2B5EF4-FFF2-40B4-BE49-F238E27FC236}">
                    <a16:creationId xmlns:a16="http://schemas.microsoft.com/office/drawing/2014/main" id="{DDBA43F2-FC20-9DA5-DD56-349F72944E2B}"/>
                  </a:ext>
                </a:extLst>
              </p:cNvPr>
              <p:cNvSpPr txBox="1"/>
              <p:nvPr/>
            </p:nvSpPr>
            <p:spPr>
              <a:xfrm>
                <a:off x="335360"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insertData;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insertData()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inserted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5" name="TextBox 14">
                <a:extLst>
                  <a:ext uri="{FF2B5EF4-FFF2-40B4-BE49-F238E27FC236}">
                    <a16:creationId xmlns:a16="http://schemas.microsoft.com/office/drawing/2014/main" id="{5CD7DB97-DDB2-F86F-842D-028B8B2632D8}"/>
                  </a:ext>
                </a:extLst>
              </p:cNvPr>
              <p:cNvSpPr txBox="1"/>
              <p:nvPr/>
            </p:nvSpPr>
            <p:spPr>
              <a:xfrm>
                <a:off x="5663952"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updateData;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updateData()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updated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6" name="TextBox 15">
                <a:extLst>
                  <a:ext uri="{FF2B5EF4-FFF2-40B4-BE49-F238E27FC236}">
                    <a16:creationId xmlns:a16="http://schemas.microsoft.com/office/drawing/2014/main" id="{54778F78-B5A7-5F3C-D734-F268EC18F22E}"/>
                  </a:ext>
                </a:extLst>
              </p:cNvPr>
              <p:cNvSpPr txBox="1"/>
              <p:nvPr/>
            </p:nvSpPr>
            <p:spPr>
              <a:xfrm>
                <a:off x="335360" y="4725144"/>
                <a:ext cx="460851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deleteData;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deleteData()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deleted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grpSp>
      <p:sp>
        <p:nvSpPr>
          <p:cNvPr id="4" name="TextBox 3">
            <a:extLst>
              <a:ext uri="{FF2B5EF4-FFF2-40B4-BE49-F238E27FC236}">
                <a16:creationId xmlns:a16="http://schemas.microsoft.com/office/drawing/2014/main" id="{4022371B-EF7B-3C6B-3751-F1BA19EAABCD}"/>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- 1</a:t>
            </a:r>
            <a:endParaRPr lang="en-IN" sz="2000" dirty="0">
              <a:solidFill>
                <a:srgbClr val="B212AA"/>
              </a:solidFill>
            </a:endParaRPr>
          </a:p>
        </p:txBody>
      </p:sp>
    </p:spTree>
    <p:extLst>
      <p:ext uri="{BB962C8B-B14F-4D97-AF65-F5344CB8AC3E}">
        <p14:creationId xmlns:p14="http://schemas.microsoft.com/office/powerpoint/2010/main" val="795191622"/>
      </p:ext>
    </p:extLst>
  </p:cSld>
  <p:clrMapOvr>
    <a:masterClrMapping/>
  </p:clrMapOvr>
  <p:transition/>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26344-DB86-2C6D-A2C1-CFEFD54E324E}"/>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618F526F-D3DD-14E0-E016-54F1667FC20F}"/>
              </a:ext>
            </a:extLst>
          </p:cNvPr>
          <p:cNvGrpSpPr/>
          <p:nvPr/>
        </p:nvGrpSpPr>
        <p:grpSpPr>
          <a:xfrm>
            <a:off x="478800" y="1484784"/>
            <a:ext cx="11161816" cy="3910498"/>
            <a:chOff x="263352" y="1174686"/>
            <a:chExt cx="11593288" cy="3910498"/>
          </a:xfrm>
        </p:grpSpPr>
        <p:sp>
          <p:nvSpPr>
            <p:cNvPr id="3" name="TextBox 2">
              <a:extLst>
                <a:ext uri="{FF2B5EF4-FFF2-40B4-BE49-F238E27FC236}">
                  <a16:creationId xmlns:a16="http://schemas.microsoft.com/office/drawing/2014/main" id="{97A0F818-9041-A4A9-9A21-9271AF4C0054}"/>
                </a:ext>
              </a:extLst>
            </p:cNvPr>
            <p:cNvSpPr txBox="1"/>
            <p:nvPr/>
          </p:nvSpPr>
          <p:spPr>
            <a:xfrm>
              <a:off x="335360" y="1174686"/>
              <a:ext cx="11521280"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3: Create main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 to invoke the procedures</a:t>
              </a:r>
            </a:p>
          </p:txBody>
        </p:sp>
        <p:sp>
          <p:nvSpPr>
            <p:cNvPr id="4" name="TextBox 3">
              <a:extLst>
                <a:ext uri="{FF2B5EF4-FFF2-40B4-BE49-F238E27FC236}">
                  <a16:creationId xmlns:a16="http://schemas.microsoft.com/office/drawing/2014/main" id="{11DED00D-E34F-AA75-B52F-862F49AB80B1}"/>
                </a:ext>
              </a:extLst>
            </p:cNvPr>
            <p:cNvSpPr txBox="1"/>
            <p:nvPr/>
          </p:nvSpPr>
          <p:spPr>
            <a:xfrm>
              <a:off x="263352" y="1668864"/>
              <a:ext cx="1159328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main;</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main(</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proName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(64);</a:t>
              </a:r>
            </a:p>
            <a:p>
              <a:pPr marL="273050"/>
              <a:r>
                <a:rPr lang="en-IN" dirty="0">
                  <a:latin typeface="Segoe UI Semilight" panose="020B0402040204020203" pitchFamily="34" charset="0"/>
                  <a:cs typeface="Segoe UI Semilight" panose="020B0402040204020203" pitchFamily="34" charset="0"/>
                </a:rPr>
                <a:t>    set @a :='';</a:t>
              </a:r>
            </a:p>
            <a:p>
              <a:pPr marL="273050"/>
              <a:r>
                <a:rPr lang="en-IN" dirty="0">
                  <a:latin typeface="Segoe UI Semilight" panose="020B0402040204020203" pitchFamily="34" charset="0"/>
                  <a:cs typeface="Segoe UI Semilight" panose="020B0402040204020203" pitchFamily="34" charset="0"/>
                </a:rPr>
                <a:t>    SELECT procedureNames INTO proName FROM storeProcedure WHERE id = z;	</a:t>
              </a:r>
            </a:p>
            <a:p>
              <a:pPr marL="273050"/>
              <a:r>
                <a:rPr lang="en-IN" dirty="0">
                  <a:latin typeface="Segoe UI Semilight" panose="020B0402040204020203" pitchFamily="34" charset="0"/>
                  <a:cs typeface="Segoe UI Semilight" panose="020B0402040204020203" pitchFamily="34" charset="0"/>
                </a:rPr>
                <a:t>    set @a := CONCAT(</a:t>
              </a:r>
              <a:r>
                <a:rPr lang="en-IN" dirty="0">
                  <a:solidFill>
                    <a:srgbClr val="00B050"/>
                  </a:solidFill>
                  <a:latin typeface="Segoe UI Semilight" panose="020B0402040204020203" pitchFamily="34" charset="0"/>
                  <a:cs typeface="Segoe UI Semilight" panose="020B0402040204020203" pitchFamily="34" charset="0"/>
                </a:rPr>
                <a:t>'CALL'</a:t>
              </a:r>
              <a:r>
                <a:rPr lang="en-IN" dirty="0">
                  <a:latin typeface="Segoe UI Semilight" panose="020B0402040204020203" pitchFamily="34" charset="0"/>
                  <a:cs typeface="Segoe UI Semilight" panose="020B0402040204020203" pitchFamily="34" charset="0"/>
                </a:rPr>
                <a:t>, proName, </a:t>
              </a:r>
              <a:r>
                <a:rPr lang="en-IN" dirty="0">
                  <a:solidFill>
                    <a:srgbClr val="00B05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 FROM @xx;</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sp>
        <p:nvSpPr>
          <p:cNvPr id="5" name="TextBox 4">
            <a:extLst>
              <a:ext uri="{FF2B5EF4-FFF2-40B4-BE49-F238E27FC236}">
                <a16:creationId xmlns:a16="http://schemas.microsoft.com/office/drawing/2014/main" id="{0E3CD735-95C7-2106-B734-1A60610F8124}"/>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- 2</a:t>
            </a:r>
            <a:endParaRPr lang="en-IN" sz="2000" dirty="0">
              <a:solidFill>
                <a:srgbClr val="B212AA"/>
              </a:solidFill>
            </a:endParaRPr>
          </a:p>
        </p:txBody>
      </p:sp>
      <p:sp>
        <p:nvSpPr>
          <p:cNvPr id="9" name="Rectangle 8">
            <a:extLst>
              <a:ext uri="{FF2B5EF4-FFF2-40B4-BE49-F238E27FC236}">
                <a16:creationId xmlns:a16="http://schemas.microsoft.com/office/drawing/2014/main" id="{747E1A7B-56AA-D6C1-E458-7F366E5B0042}"/>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Tree>
    <p:extLst>
      <p:ext uri="{BB962C8B-B14F-4D97-AF65-F5344CB8AC3E}">
        <p14:creationId xmlns:p14="http://schemas.microsoft.com/office/powerpoint/2010/main" val="3657084554"/>
      </p:ext>
    </p:extLst>
  </p:cSld>
  <p:clrMapOvr>
    <a:masterClrMapping/>
  </p:clrMapOvr>
  <p:transition/>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478800" y="835200"/>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483051"/>
            <a:ext cx="11233824"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278060"/>
            <a:ext cx="11233824"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;1.33</a:t>
            </a:r>
          </a:p>
        </p:txBody>
      </p:sp>
    </p:spTree>
    <p:extLst>
      <p:ext uri="{BB962C8B-B14F-4D97-AF65-F5344CB8AC3E}">
        <p14:creationId xmlns:p14="http://schemas.microsoft.com/office/powerpoint/2010/main" val="3845747002"/>
      </p:ext>
    </p:extLst>
  </p:cSld>
  <p:clrMapOvr>
    <a:masterClrMapping/>
  </p:clrMapOvr>
  <p:transition/>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835200"/>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
        <p:nvSpPr>
          <p:cNvPr id="3" name="Rectangle 2">
            <a:extLst>
              <a:ext uri="{FF2B5EF4-FFF2-40B4-BE49-F238E27FC236}">
                <a16:creationId xmlns:a16="http://schemas.microsoft.com/office/drawing/2014/main" id="{0ECBE775-9B7B-4CD6-A93D-28C68374C2E2}"/>
              </a:ext>
            </a:extLst>
          </p:cNvPr>
          <p:cNvSpPr/>
          <p:nvPr/>
        </p:nvSpPr>
        <p:spPr>
          <a:xfrm>
            <a:off x="258024" y="4509120"/>
            <a:ext cx="11617986" cy="2215991"/>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use CURSORS in user-defined function (UDF).</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cannot use prepared statements inside a user-defined function (UDF).</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5071376"/>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835200"/>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835200"/>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38792" y="835200"/>
            <a:ext cx="11881320"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8800" y="835200"/>
            <a:ext cx="1130583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graphicFrame>
        <p:nvGraphicFramePr>
          <p:cNvPr id="6" name="Table 5">
            <a:extLst>
              <a:ext uri="{FF2B5EF4-FFF2-40B4-BE49-F238E27FC236}">
                <a16:creationId xmlns:a16="http://schemas.microsoft.com/office/drawing/2014/main" id="{DE8A6575-ECCC-A896-F8AF-5C9B4376B98B}"/>
              </a:ext>
            </a:extLst>
          </p:cNvPr>
          <p:cNvGraphicFramePr>
            <a:graphicFrameLocks noGrp="1"/>
          </p:cNvGraphicFramePr>
          <p:nvPr>
            <p:extLst>
              <p:ext uri="{D42A27DB-BD31-4B8C-83A1-F6EECF244321}">
                <p14:modId xmlns:p14="http://schemas.microsoft.com/office/powerpoint/2010/main" val="1601286406"/>
              </p:ext>
            </p:extLst>
          </p:nvPr>
        </p:nvGraphicFramePr>
        <p:xfrm>
          <a:off x="551384" y="4365104"/>
          <a:ext cx="10934199" cy="1752600"/>
        </p:xfrm>
        <a:graphic>
          <a:graphicData uri="http://schemas.openxmlformats.org/drawingml/2006/table">
            <a:tbl>
              <a:tblPr firstRow="1" bandRow="1">
                <a:tableStyleId>{5940675A-B579-460E-94D1-54222C63F5DA}</a:tableStyleId>
              </a:tblPr>
              <a:tblGrid>
                <a:gridCol w="1564327">
                  <a:extLst>
                    <a:ext uri="{9D8B030D-6E8A-4147-A177-3AD203B41FA5}">
                      <a16:colId xmlns:a16="http://schemas.microsoft.com/office/drawing/2014/main" val="1187566563"/>
                    </a:ext>
                  </a:extLst>
                </a:gridCol>
                <a:gridCol w="9369872">
                  <a:extLst>
                    <a:ext uri="{9D8B030D-6E8A-4147-A177-3AD203B41FA5}">
                      <a16:colId xmlns:a16="http://schemas.microsoft.com/office/drawing/2014/main" val="3064139531"/>
                    </a:ext>
                  </a:extLst>
                </a:gridCol>
              </a:tblGrid>
              <a:tr h="370840">
                <a:tc>
                  <a:txBody>
                    <a:bodyPr/>
                    <a:lstStyle/>
                    <a:p>
                      <a:pPr algn="ctr"/>
                      <a:r>
                        <a:rPr lang="en-IN" b="1" dirty="0"/>
                        <a:t>Trigger type </a:t>
                      </a:r>
                    </a:p>
                  </a:txBody>
                  <a:tcPr/>
                </a:tc>
                <a:tc>
                  <a:txBody>
                    <a:bodyPr/>
                    <a:lstStyle/>
                    <a:p>
                      <a:pPr algn="ctr"/>
                      <a:r>
                        <a:rPr lang="en-IN" b="1" dirty="0"/>
                        <a:t>Accessible pseudo-records</a:t>
                      </a:r>
                    </a:p>
                  </a:txBody>
                  <a:tcPr/>
                </a:tc>
                <a:extLst>
                  <a:ext uri="{0D108BD9-81ED-4DB2-BD59-A6C34878D82A}">
                    <a16:rowId xmlns:a16="http://schemas.microsoft.com/office/drawing/2014/main" val="3777813998"/>
                  </a:ext>
                </a:extLst>
              </a:tr>
              <a:tr h="370840">
                <a:tc>
                  <a:txBody>
                    <a:bodyPr/>
                    <a:lstStyle/>
                    <a:p>
                      <a:r>
                        <a:rPr lang="en-IN" dirty="0"/>
                        <a:t>INSERT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NEW: Contains the values of the row being inserted. There is no OLD record.</a:t>
                      </a:r>
                    </a:p>
                  </a:txBody>
                  <a:tcPr/>
                </a:tc>
                <a:extLst>
                  <a:ext uri="{0D108BD9-81ED-4DB2-BD59-A6C34878D82A}">
                    <a16:rowId xmlns:a16="http://schemas.microsoft.com/office/drawing/2014/main" val="3919299743"/>
                  </a:ext>
                </a:extLst>
              </a:tr>
              <a:tr h="370840">
                <a:tc>
                  <a:txBody>
                    <a:bodyPr/>
                    <a:lstStyle/>
                    <a:p>
                      <a:r>
                        <a:rPr lang="en-IN" dirty="0"/>
                        <a:t>UPDATE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OLD: Contains the values of the row before the update.</a:t>
                      </a:r>
                    </a:p>
                    <a:p>
                      <a:r>
                        <a:rPr lang="en-IN" dirty="0"/>
                        <a:t>NEW: Contains the values of the row after the update.</a:t>
                      </a:r>
                    </a:p>
                  </a:txBody>
                  <a:tcPr/>
                </a:tc>
                <a:extLst>
                  <a:ext uri="{0D108BD9-81ED-4DB2-BD59-A6C34878D82A}">
                    <a16:rowId xmlns:a16="http://schemas.microsoft.com/office/drawing/2014/main" val="208905115"/>
                  </a:ext>
                </a:extLst>
              </a:tr>
              <a:tr h="370840">
                <a:tc>
                  <a:txBody>
                    <a:bodyPr/>
                    <a:lstStyle/>
                    <a:p>
                      <a:r>
                        <a:rPr lang="en-IN" dirty="0"/>
                        <a:t>DELETE</a:t>
                      </a:r>
                    </a:p>
                  </a:txBody>
                  <a:tcPr/>
                </a:tc>
                <a:tc>
                  <a:txBody>
                    <a:bodyPr/>
                    <a:lstStyle/>
                    <a:p>
                      <a:r>
                        <a:rPr lang="en-IN" dirty="0"/>
                        <a:t>OLD: Contains the values of the row being deleted. There is no NEW record.</a:t>
                      </a:r>
                    </a:p>
                  </a:txBody>
                  <a:tcPr/>
                </a:tc>
                <a:extLst>
                  <a:ext uri="{0D108BD9-81ED-4DB2-BD59-A6C34878D82A}">
                    <a16:rowId xmlns:a16="http://schemas.microsoft.com/office/drawing/2014/main" val="2692724887"/>
                  </a:ext>
                </a:extLst>
              </a:tr>
            </a:tbl>
          </a:graphicData>
        </a:graphic>
      </p:graphicFrame>
    </p:spTree>
    <p:extLst>
      <p:ext uri="{BB962C8B-B14F-4D97-AF65-F5344CB8AC3E}">
        <p14:creationId xmlns:p14="http://schemas.microsoft.com/office/powerpoint/2010/main" val="3473350734"/>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478800" y="83520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9ECEDE8D-2800-2345-A00F-132C87399531}"/>
              </a:ext>
            </a:extLst>
          </p:cNvPr>
          <p:cNvSpPr txBox="1"/>
          <p:nvPr/>
        </p:nvSpPr>
        <p:spPr>
          <a:xfrm>
            <a:off x="8579767" y="587041"/>
            <a:ext cx="2088233" cy="338554"/>
          </a:xfrm>
          <a:prstGeom prst="rect">
            <a:avLst/>
          </a:prstGeom>
          <a:noFill/>
        </p:spPr>
        <p:txBody>
          <a:bodyPr wrap="square">
            <a:spAutoFit/>
          </a:bodyPr>
          <a:lstStyle/>
          <a:p>
            <a:r>
              <a:rPr lang="en-IN" sz="1600" dirty="0">
                <a:solidFill>
                  <a:schemeClr val="accent4">
                    <a:lumMod val="50000"/>
                  </a:schemeClr>
                </a:solidFill>
                <a:latin typeface="arial" panose="020B0604020202020204" pitchFamily="34" charset="0"/>
              </a:rPr>
              <a:t>LAST_INSERT_ID()</a:t>
            </a:r>
          </a:p>
        </p:txBody>
      </p:sp>
    </p:spTree>
    <p:extLst>
      <p:ext uri="{BB962C8B-B14F-4D97-AF65-F5344CB8AC3E}">
        <p14:creationId xmlns:p14="http://schemas.microsoft.com/office/powerpoint/2010/main" val="2475900113"/>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83520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C00000"/>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4697E25-A2EE-1245-9518-E0C764112EA7}"/>
              </a:ext>
            </a:extLst>
          </p:cNvPr>
          <p:cNvGraphicFramePr>
            <a:graphicFrameLocks noGrp="1"/>
          </p:cNvGraphicFramePr>
          <p:nvPr>
            <p:extLst>
              <p:ext uri="{D42A27DB-BD31-4B8C-83A1-F6EECF244321}">
                <p14:modId xmlns:p14="http://schemas.microsoft.com/office/powerpoint/2010/main" val="17495030"/>
              </p:ext>
            </p:extLst>
          </p:nvPr>
        </p:nvGraphicFramePr>
        <p:xfrm>
          <a:off x="191344" y="116632"/>
          <a:ext cx="11737304" cy="6189906"/>
        </p:xfrm>
        <a:graphic>
          <a:graphicData uri="http://schemas.openxmlformats.org/drawingml/2006/table">
            <a:tbl>
              <a:tblPr/>
              <a:tblGrid>
                <a:gridCol w="2934326">
                  <a:extLst>
                    <a:ext uri="{9D8B030D-6E8A-4147-A177-3AD203B41FA5}">
                      <a16:colId xmlns:a16="http://schemas.microsoft.com/office/drawing/2014/main" val="4031897344"/>
                    </a:ext>
                  </a:extLst>
                </a:gridCol>
                <a:gridCol w="2934326">
                  <a:extLst>
                    <a:ext uri="{9D8B030D-6E8A-4147-A177-3AD203B41FA5}">
                      <a16:colId xmlns:a16="http://schemas.microsoft.com/office/drawing/2014/main" val="2729774135"/>
                    </a:ext>
                  </a:extLst>
                </a:gridCol>
                <a:gridCol w="2934326">
                  <a:extLst>
                    <a:ext uri="{9D8B030D-6E8A-4147-A177-3AD203B41FA5}">
                      <a16:colId xmlns:a16="http://schemas.microsoft.com/office/drawing/2014/main" val="1018622191"/>
                    </a:ext>
                  </a:extLst>
                </a:gridCol>
                <a:gridCol w="2934326">
                  <a:extLst>
                    <a:ext uri="{9D8B030D-6E8A-4147-A177-3AD203B41FA5}">
                      <a16:colId xmlns:a16="http://schemas.microsoft.com/office/drawing/2014/main" val="2434825045"/>
                    </a:ext>
                  </a:extLst>
                </a:gridCol>
              </a:tblGrid>
              <a:tr h="180189">
                <a:tc>
                  <a:txBody>
                    <a:bodyPr/>
                    <a:lstStyle/>
                    <a:p>
                      <a:pPr>
                        <a:buNone/>
                      </a:pPr>
                      <a:r>
                        <a:rPr lang="en-IN" sz="1400" b="1">
                          <a:latin typeface="Arial" panose="020B0604020202020204" pitchFamily="34" charset="0"/>
                          <a:cs typeface="Arial" panose="020B0604020202020204" pitchFamily="34" charset="0"/>
                        </a:rPr>
                        <a:t>Anti-Pattern</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IN" sz="1400" b="1">
                          <a:latin typeface="Arial" panose="020B0604020202020204" pitchFamily="34" charset="0"/>
                          <a:cs typeface="Arial" panose="020B0604020202020204" pitchFamily="34" charset="0"/>
                        </a:rPr>
                        <a:t>Description</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IN" sz="1400" b="1">
                          <a:latin typeface="Arial" panose="020B0604020202020204" pitchFamily="34" charset="0"/>
                          <a:cs typeface="Arial" panose="020B0604020202020204" pitchFamily="34" charset="0"/>
                        </a:rPr>
                        <a:t>Problem Caused</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IN" sz="1400" b="1">
                          <a:latin typeface="Arial" panose="020B0604020202020204" pitchFamily="34" charset="0"/>
                          <a:cs typeface="Arial" panose="020B0604020202020204" pitchFamily="34" charset="0"/>
                        </a:rPr>
                        <a:t>Better Approach</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extLst>
                  <a:ext uri="{0D108BD9-81ED-4DB2-BD59-A6C34878D82A}">
                    <a16:rowId xmlns:a16="http://schemas.microsoft.com/office/drawing/2014/main" val="1638289048"/>
                  </a:ext>
                </a:extLst>
              </a:tr>
              <a:tr h="450471">
                <a:tc>
                  <a:txBody>
                    <a:bodyPr/>
                    <a:lstStyle/>
                    <a:p>
                      <a:pPr>
                        <a:buNone/>
                      </a:pPr>
                      <a:r>
                        <a:rPr lang="en-US" sz="1400" b="1">
                          <a:latin typeface="Arial" panose="020B0604020202020204" pitchFamily="34" charset="0"/>
                          <a:cs typeface="Arial" panose="020B0604020202020204" pitchFamily="34" charset="0"/>
                        </a:rPr>
                        <a:t>1. Storing multiple values in one column</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Using comma-separated values (e.g., "1,2,3") in a single field</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Breaks normalization, hard to query (LIKE, FIND_IN_SET)</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Use a </a:t>
                      </a:r>
                      <a:r>
                        <a:rPr lang="en-US" sz="1400" b="1">
                          <a:latin typeface="Arial" panose="020B0604020202020204" pitchFamily="34" charset="0"/>
                          <a:cs typeface="Arial" panose="020B0604020202020204" pitchFamily="34" charset="0"/>
                        </a:rPr>
                        <a:t>separate table</a:t>
                      </a:r>
                      <a:r>
                        <a:rPr lang="en-US" sz="1400">
                          <a:latin typeface="Arial" panose="020B0604020202020204" pitchFamily="34" charset="0"/>
                          <a:cs typeface="Arial" panose="020B0604020202020204" pitchFamily="34" charset="0"/>
                        </a:rPr>
                        <a:t> or </a:t>
                      </a:r>
                      <a:r>
                        <a:rPr lang="en-US" sz="1400" b="1">
                          <a:latin typeface="Arial" panose="020B0604020202020204" pitchFamily="34" charset="0"/>
                          <a:cs typeface="Arial" panose="020B0604020202020204" pitchFamily="34" charset="0"/>
                        </a:rPr>
                        <a:t>junction table</a:t>
                      </a:r>
                      <a:r>
                        <a:rPr lang="en-US" sz="1400">
                          <a:latin typeface="Arial" panose="020B0604020202020204" pitchFamily="34" charset="0"/>
                          <a:cs typeface="Arial" panose="020B0604020202020204" pitchFamily="34" charset="0"/>
                        </a:rPr>
                        <a:t> for many-to-many relationships</a:t>
                      </a:r>
                    </a:p>
                  </a:txBody>
                  <a:tcPr marL="45047" marR="45047" marT="22524" marB="22524" anchor="ctr">
                    <a:lnL>
                      <a:noFill/>
                    </a:lnL>
                    <a:lnR>
                      <a:noFill/>
                    </a:lnR>
                    <a:lnT>
                      <a:noFill/>
                    </a:lnT>
                    <a:lnB>
                      <a:noFill/>
                    </a:lnB>
                    <a:noFill/>
                  </a:tcPr>
                </a:tc>
                <a:extLst>
                  <a:ext uri="{0D108BD9-81ED-4DB2-BD59-A6C34878D82A}">
                    <a16:rowId xmlns:a16="http://schemas.microsoft.com/office/drawing/2014/main" val="1899336479"/>
                  </a:ext>
                </a:extLst>
              </a:tr>
              <a:tr h="450471">
                <a:tc>
                  <a:txBody>
                    <a:bodyPr/>
                    <a:lstStyle/>
                    <a:p>
                      <a:pPr>
                        <a:buNone/>
                      </a:pPr>
                      <a:r>
                        <a:rPr lang="en-IN" sz="1400">
                          <a:latin typeface="Arial" panose="020B0604020202020204" pitchFamily="34" charset="0"/>
                          <a:cs typeface="Arial" panose="020B0604020202020204" pitchFamily="34" charset="0"/>
                        </a:rPr>
                        <a:t>**2. Using SELECT ***</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Selecting all columns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Wastes memory, increases network load, breaks if schema changes</a:t>
                      </a:r>
                    </a:p>
                  </a:txBody>
                  <a:tcPr marL="45047" marR="45047" marT="22524" marB="22524" anchor="ctr">
                    <a:lnL>
                      <a:noFill/>
                    </a:lnL>
                    <a:lnR>
                      <a:noFill/>
                    </a:lnR>
                    <a:lnT>
                      <a:noFill/>
                    </a:lnT>
                    <a:lnB>
                      <a:noFill/>
                    </a:lnB>
                    <a:noFill/>
                  </a:tcPr>
                </a:tc>
                <a:tc>
                  <a:txBody>
                    <a:bodyPr/>
                    <a:lstStyle/>
                    <a:p>
                      <a:pPr>
                        <a:buNone/>
                      </a:pPr>
                      <a:r>
                        <a:rPr lang="en-IN" sz="1400" dirty="0">
                          <a:latin typeface="Arial" panose="020B0604020202020204" pitchFamily="34" charset="0"/>
                          <a:cs typeface="Arial" panose="020B0604020202020204" pitchFamily="34" charset="0"/>
                        </a:rPr>
                        <a:t>Select </a:t>
                      </a:r>
                      <a:r>
                        <a:rPr lang="en-IN" sz="1400" b="1" dirty="0">
                          <a:latin typeface="Arial" panose="020B0604020202020204" pitchFamily="34" charset="0"/>
                          <a:cs typeface="Arial" panose="020B0604020202020204" pitchFamily="34" charset="0"/>
                        </a:rPr>
                        <a:t>only required columns</a:t>
                      </a:r>
                      <a:endParaRPr lang="en-IN" sz="1400" dirty="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extLst>
                  <a:ext uri="{0D108BD9-81ED-4DB2-BD59-A6C34878D82A}">
                    <a16:rowId xmlns:a16="http://schemas.microsoft.com/office/drawing/2014/main" val="2152598780"/>
                  </a:ext>
                </a:extLst>
              </a:tr>
              <a:tr h="315330">
                <a:tc>
                  <a:txBody>
                    <a:bodyPr/>
                    <a:lstStyle/>
                    <a:p>
                      <a:pPr>
                        <a:buNone/>
                      </a:pPr>
                      <a:r>
                        <a:rPr lang="en-IN" sz="1400" b="1">
                          <a:latin typeface="Arial" panose="020B0604020202020204" pitchFamily="34" charset="0"/>
                          <a:cs typeface="Arial" panose="020B0604020202020204" pitchFamily="34" charset="0"/>
                        </a:rPr>
                        <a:t>3. No Primary Key</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Table has no unique identifier</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Hard to update/delete specific rows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Always define a </a:t>
                      </a:r>
                      <a:r>
                        <a:rPr lang="en-US" sz="1400" b="1">
                          <a:latin typeface="Arial" panose="020B0604020202020204" pitchFamily="34" charset="0"/>
                          <a:cs typeface="Arial" panose="020B0604020202020204" pitchFamily="34" charset="0"/>
                        </a:rPr>
                        <a:t>PRIMARY KEY</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extLst>
                  <a:ext uri="{0D108BD9-81ED-4DB2-BD59-A6C34878D82A}">
                    <a16:rowId xmlns:a16="http://schemas.microsoft.com/office/drawing/2014/main" val="1058259279"/>
                  </a:ext>
                </a:extLst>
              </a:tr>
              <a:tr h="450471">
                <a:tc>
                  <a:txBody>
                    <a:bodyPr/>
                    <a:lstStyle/>
                    <a:p>
                      <a:pPr>
                        <a:buNone/>
                      </a:pPr>
                      <a:r>
                        <a:rPr lang="en-IN" sz="1400" b="1">
                          <a:latin typeface="Arial" panose="020B0604020202020204" pitchFamily="34" charset="0"/>
                          <a:cs typeface="Arial" panose="020B0604020202020204" pitchFamily="34" charset="0"/>
                        </a:rPr>
                        <a:t>4. Overusing NULLs</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Using NULLs for too many meanings (e.g., "unknown", "not applicable")</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Confusing logic and unreliable results in comparisons</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Use proper </a:t>
                      </a:r>
                      <a:r>
                        <a:rPr lang="en-IN" sz="1400" b="1">
                          <a:latin typeface="Arial" panose="020B0604020202020204" pitchFamily="34" charset="0"/>
                          <a:cs typeface="Arial" panose="020B0604020202020204" pitchFamily="34" charset="0"/>
                        </a:rPr>
                        <a:t>default values</a:t>
                      </a:r>
                      <a:r>
                        <a:rPr lang="en-IN" sz="1400">
                          <a:latin typeface="Arial" panose="020B0604020202020204" pitchFamily="34" charset="0"/>
                          <a:cs typeface="Arial" panose="020B0604020202020204" pitchFamily="34" charset="0"/>
                        </a:rPr>
                        <a:t> or separate flags</a:t>
                      </a:r>
                    </a:p>
                  </a:txBody>
                  <a:tcPr marL="45047" marR="45047" marT="22524" marB="22524" anchor="ctr">
                    <a:lnL>
                      <a:noFill/>
                    </a:lnL>
                    <a:lnR>
                      <a:noFill/>
                    </a:lnR>
                    <a:lnT>
                      <a:noFill/>
                    </a:lnT>
                    <a:lnB>
                      <a:noFill/>
                    </a:lnB>
                    <a:noFill/>
                  </a:tcPr>
                </a:tc>
                <a:extLst>
                  <a:ext uri="{0D108BD9-81ED-4DB2-BD59-A6C34878D82A}">
                    <a16:rowId xmlns:a16="http://schemas.microsoft.com/office/drawing/2014/main" val="605780711"/>
                  </a:ext>
                </a:extLst>
              </a:tr>
              <a:tr h="450471">
                <a:tc>
                  <a:txBody>
                    <a:bodyPr/>
                    <a:lstStyle/>
                    <a:p>
                      <a:pPr>
                        <a:buNone/>
                      </a:pPr>
                      <a:r>
                        <a:rPr lang="en-US" sz="1400" b="1">
                          <a:latin typeface="Arial" panose="020B0604020202020204" pitchFamily="34" charset="0"/>
                          <a:cs typeface="Arial" panose="020B0604020202020204" pitchFamily="34" charset="0"/>
                        </a:rPr>
                        <a:t>5. Repeating data (denormalization without reason)</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Copying the same information in multiple places</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Data inconsistency and redundancy</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Normalize data (use </a:t>
                      </a:r>
                      <a:r>
                        <a:rPr lang="en-US" sz="1400" b="1">
                          <a:latin typeface="Arial" panose="020B0604020202020204" pitchFamily="34" charset="0"/>
                          <a:cs typeface="Arial" panose="020B0604020202020204" pitchFamily="34" charset="0"/>
                        </a:rPr>
                        <a:t>3NF</a:t>
                      </a:r>
                      <a:r>
                        <a:rPr lang="en-US" sz="1400">
                          <a:latin typeface="Arial" panose="020B0604020202020204" pitchFamily="34" charset="0"/>
                          <a:cs typeface="Arial" panose="020B0604020202020204" pitchFamily="34" charset="0"/>
                        </a:rPr>
                        <a:t> or BCNF)</a:t>
                      </a:r>
                    </a:p>
                  </a:txBody>
                  <a:tcPr marL="45047" marR="45047" marT="22524" marB="22524" anchor="ctr">
                    <a:lnL>
                      <a:noFill/>
                    </a:lnL>
                    <a:lnR>
                      <a:noFill/>
                    </a:lnR>
                    <a:lnT>
                      <a:noFill/>
                    </a:lnT>
                    <a:lnB>
                      <a:noFill/>
                    </a:lnB>
                    <a:noFill/>
                  </a:tcPr>
                </a:tc>
                <a:extLst>
                  <a:ext uri="{0D108BD9-81ED-4DB2-BD59-A6C34878D82A}">
                    <a16:rowId xmlns:a16="http://schemas.microsoft.com/office/drawing/2014/main" val="1758655294"/>
                  </a:ext>
                </a:extLst>
              </a:tr>
              <a:tr h="315330">
                <a:tc>
                  <a:txBody>
                    <a:bodyPr/>
                    <a:lstStyle/>
                    <a:p>
                      <a:pPr>
                        <a:buNone/>
                      </a:pPr>
                      <a:r>
                        <a:rPr lang="en-IN" sz="1400" b="1">
                          <a:latin typeface="Arial" panose="020B0604020202020204" pitchFamily="34" charset="0"/>
                          <a:cs typeface="Arial" panose="020B0604020202020204" pitchFamily="34" charset="0"/>
                        </a:rPr>
                        <a:t>6. Storing calculated data</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Storing totals or averages in columns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Values can get </a:t>
                      </a:r>
                      <a:r>
                        <a:rPr lang="en-US" sz="1400" b="1">
                          <a:latin typeface="Arial" panose="020B0604020202020204" pitchFamily="34" charset="0"/>
                          <a:cs typeface="Arial" panose="020B0604020202020204" pitchFamily="34" charset="0"/>
                        </a:rPr>
                        <a:t>out of sync</a:t>
                      </a:r>
                      <a:r>
                        <a:rPr lang="en-US" sz="1400">
                          <a:latin typeface="Arial" panose="020B0604020202020204" pitchFamily="34" charset="0"/>
                          <a:cs typeface="Arial" panose="020B0604020202020204" pitchFamily="34" charset="0"/>
                        </a:rPr>
                        <a:t> with base data</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Use </a:t>
                      </a:r>
                      <a:r>
                        <a:rPr lang="en-US" sz="1400" b="1">
                          <a:latin typeface="Arial" panose="020B0604020202020204" pitchFamily="34" charset="0"/>
                          <a:cs typeface="Arial" panose="020B0604020202020204" pitchFamily="34" charset="0"/>
                        </a:rPr>
                        <a:t>computed columns</a:t>
                      </a:r>
                      <a:r>
                        <a:rPr lang="en-US" sz="1400">
                          <a:latin typeface="Arial" panose="020B0604020202020204" pitchFamily="34" charset="0"/>
                          <a:cs typeface="Arial" panose="020B0604020202020204" pitchFamily="34" charset="0"/>
                        </a:rPr>
                        <a:t> or calculate in queries</a:t>
                      </a:r>
                    </a:p>
                  </a:txBody>
                  <a:tcPr marL="45047" marR="45047" marT="22524" marB="22524" anchor="ctr">
                    <a:lnL>
                      <a:noFill/>
                    </a:lnL>
                    <a:lnR>
                      <a:noFill/>
                    </a:lnR>
                    <a:lnT>
                      <a:noFill/>
                    </a:lnT>
                    <a:lnB>
                      <a:noFill/>
                    </a:lnB>
                    <a:noFill/>
                  </a:tcPr>
                </a:tc>
                <a:extLst>
                  <a:ext uri="{0D108BD9-81ED-4DB2-BD59-A6C34878D82A}">
                    <a16:rowId xmlns:a16="http://schemas.microsoft.com/office/drawing/2014/main" val="226429687"/>
                  </a:ext>
                </a:extLst>
              </a:tr>
              <a:tr h="450471">
                <a:tc>
                  <a:txBody>
                    <a:bodyPr/>
                    <a:lstStyle/>
                    <a:p>
                      <a:pPr>
                        <a:buNone/>
                      </a:pPr>
                      <a:r>
                        <a:rPr lang="en-US" sz="1400" b="1">
                          <a:latin typeface="Arial" panose="020B0604020202020204" pitchFamily="34" charset="0"/>
                          <a:cs typeface="Arial" panose="020B0604020202020204" pitchFamily="34" charset="0"/>
                        </a:rPr>
                        <a:t>7. Using subqueries instead of JOINs (when not needed)</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Writing subqueries inside SELECT or WHERE</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Slower performance</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Use </a:t>
                      </a:r>
                      <a:r>
                        <a:rPr lang="en-US" sz="1400" b="1">
                          <a:latin typeface="Arial" panose="020B0604020202020204" pitchFamily="34" charset="0"/>
                          <a:cs typeface="Arial" panose="020B0604020202020204" pitchFamily="34" charset="0"/>
                        </a:rPr>
                        <a:t>JOINs</a:t>
                      </a:r>
                      <a:r>
                        <a:rPr lang="en-US" sz="1400">
                          <a:latin typeface="Arial" panose="020B0604020202020204" pitchFamily="34" charset="0"/>
                          <a:cs typeface="Arial" panose="020B0604020202020204" pitchFamily="34" charset="0"/>
                        </a:rPr>
                        <a:t> when relationships exist</a:t>
                      </a:r>
                    </a:p>
                  </a:txBody>
                  <a:tcPr marL="45047" marR="45047" marT="22524" marB="22524" anchor="ctr">
                    <a:lnL>
                      <a:noFill/>
                    </a:lnL>
                    <a:lnR>
                      <a:noFill/>
                    </a:lnR>
                    <a:lnT>
                      <a:noFill/>
                    </a:lnT>
                    <a:lnB>
                      <a:noFill/>
                    </a:lnB>
                    <a:noFill/>
                  </a:tcPr>
                </a:tc>
                <a:extLst>
                  <a:ext uri="{0D108BD9-81ED-4DB2-BD59-A6C34878D82A}">
                    <a16:rowId xmlns:a16="http://schemas.microsoft.com/office/drawing/2014/main" val="3600420051"/>
                  </a:ext>
                </a:extLst>
              </a:tr>
              <a:tr h="450471">
                <a:tc>
                  <a:txBody>
                    <a:bodyPr/>
                    <a:lstStyle/>
                    <a:p>
                      <a:pPr>
                        <a:buNone/>
                      </a:pPr>
                      <a:r>
                        <a:rPr lang="en-US" sz="1400" b="1">
                          <a:latin typeface="Arial" panose="020B0604020202020204" pitchFamily="34" charset="0"/>
                          <a:cs typeface="Arial" panose="020B0604020202020204" pitchFamily="34" charset="0"/>
                        </a:rPr>
                        <a:t>8. No indexes or wrong indexes</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Missing indexes on frequently searched columns</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Slow SELECT performance</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Use </a:t>
                      </a:r>
                      <a:r>
                        <a:rPr lang="en-IN" sz="1400" b="1">
                          <a:latin typeface="Arial" panose="020B0604020202020204" pitchFamily="34" charset="0"/>
                          <a:cs typeface="Arial" panose="020B0604020202020204" pitchFamily="34" charset="0"/>
                        </a:rPr>
                        <a:t>appropriate indexing</a:t>
                      </a:r>
                      <a:r>
                        <a:rPr lang="en-IN" sz="1400">
                          <a:latin typeface="Arial" panose="020B0604020202020204" pitchFamily="34" charset="0"/>
                          <a:cs typeface="Arial" panose="020B0604020202020204" pitchFamily="34" charset="0"/>
                        </a:rPr>
                        <a:t> strategy</a:t>
                      </a:r>
                    </a:p>
                  </a:txBody>
                  <a:tcPr marL="45047" marR="45047" marT="22524" marB="22524" anchor="ctr">
                    <a:lnL>
                      <a:noFill/>
                    </a:lnL>
                    <a:lnR>
                      <a:noFill/>
                    </a:lnR>
                    <a:lnT>
                      <a:noFill/>
                    </a:lnT>
                    <a:lnB>
                      <a:noFill/>
                    </a:lnB>
                    <a:noFill/>
                  </a:tcPr>
                </a:tc>
                <a:extLst>
                  <a:ext uri="{0D108BD9-81ED-4DB2-BD59-A6C34878D82A}">
                    <a16:rowId xmlns:a16="http://schemas.microsoft.com/office/drawing/2014/main" val="4139608660"/>
                  </a:ext>
                </a:extLst>
              </a:tr>
              <a:tr h="450471">
                <a:tc>
                  <a:txBody>
                    <a:bodyPr/>
                    <a:lstStyle/>
                    <a:p>
                      <a:pPr>
                        <a:buNone/>
                      </a:pPr>
                      <a:r>
                        <a:rPr lang="en-US" sz="1400" b="1">
                          <a:latin typeface="Arial" panose="020B0604020202020204" pitchFamily="34" charset="0"/>
                          <a:cs typeface="Arial" panose="020B0604020202020204" pitchFamily="34" charset="0"/>
                        </a:rPr>
                        <a:t>9. Using surrogate values instead of relationships</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Storing related IDs as text instead of foreign keys</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Breaks referential integrity</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Use </a:t>
                      </a:r>
                      <a:r>
                        <a:rPr lang="en-IN" sz="1400" b="1">
                          <a:latin typeface="Arial" panose="020B0604020202020204" pitchFamily="34" charset="0"/>
                          <a:cs typeface="Arial" panose="020B0604020202020204" pitchFamily="34" charset="0"/>
                        </a:rPr>
                        <a:t>FOREIGN KEY constraints</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extLst>
                  <a:ext uri="{0D108BD9-81ED-4DB2-BD59-A6C34878D82A}">
                    <a16:rowId xmlns:a16="http://schemas.microsoft.com/office/drawing/2014/main" val="116932592"/>
                  </a:ext>
                </a:extLst>
              </a:tr>
              <a:tr h="315330">
                <a:tc>
                  <a:txBody>
                    <a:bodyPr/>
                    <a:lstStyle/>
                    <a:p>
                      <a:pPr>
                        <a:buNone/>
                      </a:pPr>
                      <a:r>
                        <a:rPr lang="en-US" sz="1400" b="1">
                          <a:latin typeface="Arial" panose="020B0604020202020204" pitchFamily="34" charset="0"/>
                          <a:cs typeface="Arial" panose="020B0604020202020204" pitchFamily="34" charset="0"/>
                        </a:rPr>
                        <a:t>10. Business logic in SQL only</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Complex business logic in stored procedures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Harder to test, maintain, or scale</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Move logic to </a:t>
                      </a:r>
                      <a:r>
                        <a:rPr lang="en-US" sz="1400" b="1">
                          <a:latin typeface="Arial" panose="020B0604020202020204" pitchFamily="34" charset="0"/>
                          <a:cs typeface="Arial" panose="020B0604020202020204" pitchFamily="34" charset="0"/>
                        </a:rPr>
                        <a:t>application layer</a:t>
                      </a:r>
                      <a:r>
                        <a:rPr lang="en-US" sz="1400">
                          <a:latin typeface="Arial" panose="020B0604020202020204" pitchFamily="34" charset="0"/>
                          <a:cs typeface="Arial" panose="020B0604020202020204" pitchFamily="34" charset="0"/>
                        </a:rPr>
                        <a:t> if appropriate</a:t>
                      </a:r>
                    </a:p>
                  </a:txBody>
                  <a:tcPr marL="45047" marR="45047" marT="22524" marB="22524" anchor="ctr">
                    <a:lnL>
                      <a:noFill/>
                    </a:lnL>
                    <a:lnR>
                      <a:noFill/>
                    </a:lnR>
                    <a:lnT>
                      <a:noFill/>
                    </a:lnT>
                    <a:lnB>
                      <a:noFill/>
                    </a:lnB>
                    <a:noFill/>
                  </a:tcPr>
                </a:tc>
                <a:extLst>
                  <a:ext uri="{0D108BD9-81ED-4DB2-BD59-A6C34878D82A}">
                    <a16:rowId xmlns:a16="http://schemas.microsoft.com/office/drawing/2014/main" val="123755723"/>
                  </a:ext>
                </a:extLst>
              </a:tr>
              <a:tr h="315330">
                <a:tc>
                  <a:txBody>
                    <a:bodyPr/>
                    <a:lstStyle/>
                    <a:p>
                      <a:pPr>
                        <a:buNone/>
                      </a:pPr>
                      <a:r>
                        <a:rPr lang="en-US" sz="1400" b="1">
                          <a:latin typeface="Arial" panose="020B0604020202020204" pitchFamily="34" charset="0"/>
                          <a:cs typeface="Arial" panose="020B0604020202020204" pitchFamily="34" charset="0"/>
                        </a:rPr>
                        <a:t>11. Using database as a cache</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Constantly reading/writing temporary data</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Locks and performance bottlenecks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Use </a:t>
                      </a:r>
                      <a:r>
                        <a:rPr lang="en-US" sz="1400" b="1">
                          <a:latin typeface="Arial" panose="020B0604020202020204" pitchFamily="34" charset="0"/>
                          <a:cs typeface="Arial" panose="020B0604020202020204" pitchFamily="34" charset="0"/>
                        </a:rPr>
                        <a:t>Redis</a:t>
                      </a:r>
                      <a:r>
                        <a:rPr lang="en-US" sz="1400">
                          <a:latin typeface="Arial" panose="020B0604020202020204" pitchFamily="34" charset="0"/>
                          <a:cs typeface="Arial" panose="020B0604020202020204" pitchFamily="34" charset="0"/>
                        </a:rPr>
                        <a:t> or other caching systems</a:t>
                      </a:r>
                    </a:p>
                  </a:txBody>
                  <a:tcPr marL="45047" marR="45047" marT="22524" marB="22524" anchor="ctr">
                    <a:lnL>
                      <a:noFill/>
                    </a:lnL>
                    <a:lnR>
                      <a:noFill/>
                    </a:lnR>
                    <a:lnT>
                      <a:noFill/>
                    </a:lnT>
                    <a:lnB>
                      <a:noFill/>
                    </a:lnB>
                    <a:noFill/>
                  </a:tcPr>
                </a:tc>
                <a:extLst>
                  <a:ext uri="{0D108BD9-81ED-4DB2-BD59-A6C34878D82A}">
                    <a16:rowId xmlns:a16="http://schemas.microsoft.com/office/drawing/2014/main" val="3221522561"/>
                  </a:ext>
                </a:extLst>
              </a:tr>
              <a:tr h="315330">
                <a:tc>
                  <a:txBody>
                    <a:bodyPr/>
                    <a:lstStyle/>
                    <a:p>
                      <a:pPr>
                        <a:buNone/>
                      </a:pPr>
                      <a:r>
                        <a:rPr lang="en-IN" sz="1400" b="1">
                          <a:latin typeface="Arial" panose="020B0604020202020204" pitchFamily="34" charset="0"/>
                          <a:cs typeface="Arial" panose="020B0604020202020204" pitchFamily="34" charset="0"/>
                        </a:rPr>
                        <a:t>12. Ignoring transactions</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Not using BEGIN / COMMIT properly</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Incomplete updates and data corruption</a:t>
                      </a:r>
                    </a:p>
                  </a:txBody>
                  <a:tcPr marL="45047" marR="45047" marT="22524" marB="22524" anchor="ctr">
                    <a:lnL>
                      <a:noFill/>
                    </a:lnL>
                    <a:lnR>
                      <a:noFill/>
                    </a:lnR>
                    <a:lnT>
                      <a:noFill/>
                    </a:lnT>
                    <a:lnB>
                      <a:noFill/>
                    </a:lnB>
                    <a:noFill/>
                  </a:tcPr>
                </a:tc>
                <a:tc>
                  <a:txBody>
                    <a:bodyPr/>
                    <a:lstStyle/>
                    <a:p>
                      <a:pPr>
                        <a:buNone/>
                      </a:pPr>
                      <a:r>
                        <a:rPr lang="en-US" sz="1400" dirty="0">
                          <a:latin typeface="Arial" panose="020B0604020202020204" pitchFamily="34" charset="0"/>
                          <a:cs typeface="Arial" panose="020B0604020202020204" pitchFamily="34" charset="0"/>
                        </a:rPr>
                        <a:t>Always use </a:t>
                      </a:r>
                      <a:r>
                        <a:rPr lang="en-US" sz="1400" b="1" dirty="0">
                          <a:latin typeface="Arial" panose="020B0604020202020204" pitchFamily="34" charset="0"/>
                          <a:cs typeface="Arial" panose="020B0604020202020204" pitchFamily="34" charset="0"/>
                        </a:rPr>
                        <a:t>transactions</a:t>
                      </a:r>
                      <a:r>
                        <a:rPr lang="en-US" sz="1400" dirty="0">
                          <a:latin typeface="Arial" panose="020B0604020202020204" pitchFamily="34" charset="0"/>
                          <a:cs typeface="Arial" panose="020B0604020202020204" pitchFamily="34" charset="0"/>
                        </a:rPr>
                        <a:t> for multi-step updates</a:t>
                      </a:r>
                    </a:p>
                  </a:txBody>
                  <a:tcPr marL="45047" marR="45047" marT="22524" marB="22524" anchor="ctr">
                    <a:lnL>
                      <a:noFill/>
                    </a:lnL>
                    <a:lnR>
                      <a:noFill/>
                    </a:lnR>
                    <a:lnT>
                      <a:noFill/>
                    </a:lnT>
                    <a:lnB>
                      <a:noFill/>
                    </a:lnB>
                    <a:noFill/>
                  </a:tcPr>
                </a:tc>
                <a:extLst>
                  <a:ext uri="{0D108BD9-81ED-4DB2-BD59-A6C34878D82A}">
                    <a16:rowId xmlns:a16="http://schemas.microsoft.com/office/drawing/2014/main" val="3862714387"/>
                  </a:ext>
                </a:extLst>
              </a:tr>
            </a:tbl>
          </a:graphicData>
        </a:graphic>
      </p:graphicFrame>
    </p:spTree>
    <p:extLst>
      <p:ext uri="{BB962C8B-B14F-4D97-AF65-F5344CB8AC3E}">
        <p14:creationId xmlns:p14="http://schemas.microsoft.com/office/powerpoint/2010/main" val="5019072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rPr>
              <a:t>fk_orders_has_item_orders</a:t>
            </a:r>
            <a:r>
              <a:rPr lang="en-US" dirty="0">
                <a:solidFill>
                  <a:schemeClr val="tx1">
                    <a:lumMod val="95000"/>
                    <a:lumOff val="5000"/>
                  </a:schemeClr>
                </a:solidFill>
                <a:latin typeface="Liberation Mono"/>
              </a:rPr>
              <a:t>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65440</TotalTime>
  <Words>100648</Words>
  <Application>Microsoft Office PowerPoint</Application>
  <PresentationFormat>Widescreen</PresentationFormat>
  <Paragraphs>15000</Paragraphs>
  <Slides>853</Slides>
  <Notes>62</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853</vt:i4>
      </vt:variant>
    </vt:vector>
  </HeadingPairs>
  <TitlesOfParts>
    <vt:vector size="897"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14494</cp:revision>
  <dcterms:created xsi:type="dcterms:W3CDTF">2015-10-09T06:09:34Z</dcterms:created>
  <dcterms:modified xsi:type="dcterms:W3CDTF">2025-11-07T07:17:54Z</dcterms:modified>
</cp:coreProperties>
</file>